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1" r:id="rId5"/>
    <p:sldId id="262" r:id="rId6"/>
    <p:sldId id="263" r:id="rId7"/>
    <p:sldId id="264" r:id="rId8"/>
    <p:sldId id="265" r:id="rId9"/>
    <p:sldId id="266" r:id="rId10"/>
    <p:sldId id="267" r:id="rId11"/>
    <p:sldId id="268" r:id="rId12"/>
    <p:sldId id="269" r:id="rId13"/>
    <p:sldId id="270" r:id="rId14"/>
    <p:sldId id="272" r:id="rId15"/>
    <p:sldId id="273" r:id="rId16"/>
    <p:sldId id="274" r:id="rId17"/>
    <p:sldId id="275" r:id="rId18"/>
    <p:sldId id="276" r:id="rId19"/>
    <p:sldId id="277" r:id="rId20"/>
    <p:sldId id="271" r:id="rId21"/>
    <p:sldId id="278" r:id="rId22"/>
    <p:sldId id="259" r:id="rId23"/>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8C143-9B74-4A36-94CE-A0B4D1B40160}"/>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9F6C0A55-45CD-4916-BE8A-D17B46C516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9BA56A91-F481-43A4-A7B2-6C1764BAE510}"/>
              </a:ext>
            </a:extLst>
          </p:cNvPr>
          <p:cNvSpPr>
            <a:spLocks noGrp="1"/>
          </p:cNvSpPr>
          <p:nvPr>
            <p:ph type="dt" sz="half" idx="10"/>
          </p:nvPr>
        </p:nvSpPr>
        <p:spPr/>
        <p:txBody>
          <a:bodyPr/>
          <a:lstStyle/>
          <a:p>
            <a:fld id="{C291A01A-6A04-4A3E-87C9-3CAB348F58CC}" type="datetimeFigureOut">
              <a:rPr lang="pt-BR" smtClean="0"/>
              <a:t>01/12/2020</a:t>
            </a:fld>
            <a:endParaRPr lang="pt-BR"/>
          </a:p>
        </p:txBody>
      </p:sp>
      <p:sp>
        <p:nvSpPr>
          <p:cNvPr id="5" name="Espaço Reservado para Rodapé 4">
            <a:extLst>
              <a:ext uri="{FF2B5EF4-FFF2-40B4-BE49-F238E27FC236}">
                <a16:creationId xmlns:a16="http://schemas.microsoft.com/office/drawing/2014/main" id="{2B415A1D-A5D0-4881-B8D9-348945F6A58D}"/>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831D594-5550-4F5F-AE1B-065865CC3BF3}"/>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3769016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F8BF60-2254-4296-A602-61748CCAE296}"/>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0BA60B78-CDDD-48BD-AE74-840B31A60D60}"/>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9C163CE-09BF-42F9-8356-50C5740DA5C7}"/>
              </a:ext>
            </a:extLst>
          </p:cNvPr>
          <p:cNvSpPr>
            <a:spLocks noGrp="1"/>
          </p:cNvSpPr>
          <p:nvPr>
            <p:ph type="dt" sz="half" idx="10"/>
          </p:nvPr>
        </p:nvSpPr>
        <p:spPr/>
        <p:txBody>
          <a:bodyPr/>
          <a:lstStyle/>
          <a:p>
            <a:fld id="{C291A01A-6A04-4A3E-87C9-3CAB348F58CC}" type="datetimeFigureOut">
              <a:rPr lang="pt-BR" smtClean="0"/>
              <a:t>01/12/2020</a:t>
            </a:fld>
            <a:endParaRPr lang="pt-BR"/>
          </a:p>
        </p:txBody>
      </p:sp>
      <p:sp>
        <p:nvSpPr>
          <p:cNvPr id="5" name="Espaço Reservado para Rodapé 4">
            <a:extLst>
              <a:ext uri="{FF2B5EF4-FFF2-40B4-BE49-F238E27FC236}">
                <a16:creationId xmlns:a16="http://schemas.microsoft.com/office/drawing/2014/main" id="{9527A4AA-91DC-4D3C-B719-8F63387F3D1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13DC1536-34FF-413B-AB88-8B41A0E7D820}"/>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31854151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49EBD20-B409-4F98-8CD9-B2C8300B1FB3}"/>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F4F81C26-6A26-4CD8-9DBD-58BF603C46D3}"/>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1D08A121-88A6-44A6-8557-FD64D004C5C0}"/>
              </a:ext>
            </a:extLst>
          </p:cNvPr>
          <p:cNvSpPr>
            <a:spLocks noGrp="1"/>
          </p:cNvSpPr>
          <p:nvPr>
            <p:ph type="dt" sz="half" idx="10"/>
          </p:nvPr>
        </p:nvSpPr>
        <p:spPr/>
        <p:txBody>
          <a:bodyPr/>
          <a:lstStyle/>
          <a:p>
            <a:fld id="{C291A01A-6A04-4A3E-87C9-3CAB348F58CC}" type="datetimeFigureOut">
              <a:rPr lang="pt-BR" smtClean="0"/>
              <a:t>01/12/2020</a:t>
            </a:fld>
            <a:endParaRPr lang="pt-BR"/>
          </a:p>
        </p:txBody>
      </p:sp>
      <p:sp>
        <p:nvSpPr>
          <p:cNvPr id="5" name="Espaço Reservado para Rodapé 4">
            <a:extLst>
              <a:ext uri="{FF2B5EF4-FFF2-40B4-BE49-F238E27FC236}">
                <a16:creationId xmlns:a16="http://schemas.microsoft.com/office/drawing/2014/main" id="{7AF639AB-D31C-4D82-827E-0BB7F0D1A88D}"/>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D4B2151-4BB0-4FA7-98E4-55F016B3FFC6}"/>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2426411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889191-0D48-4CA9-887B-CE52FCC2E2CA}"/>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2D386E64-EB27-4126-B868-F8C92C0D436B}"/>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A93A4E9-4344-4236-8990-7D240DD3BE1F}"/>
              </a:ext>
            </a:extLst>
          </p:cNvPr>
          <p:cNvSpPr>
            <a:spLocks noGrp="1"/>
          </p:cNvSpPr>
          <p:nvPr>
            <p:ph type="dt" sz="half" idx="10"/>
          </p:nvPr>
        </p:nvSpPr>
        <p:spPr/>
        <p:txBody>
          <a:bodyPr/>
          <a:lstStyle/>
          <a:p>
            <a:fld id="{C291A01A-6A04-4A3E-87C9-3CAB348F58CC}" type="datetimeFigureOut">
              <a:rPr lang="pt-BR" smtClean="0"/>
              <a:t>01/12/2020</a:t>
            </a:fld>
            <a:endParaRPr lang="pt-BR"/>
          </a:p>
        </p:txBody>
      </p:sp>
      <p:sp>
        <p:nvSpPr>
          <p:cNvPr id="5" name="Espaço Reservado para Rodapé 4">
            <a:extLst>
              <a:ext uri="{FF2B5EF4-FFF2-40B4-BE49-F238E27FC236}">
                <a16:creationId xmlns:a16="http://schemas.microsoft.com/office/drawing/2014/main" id="{CE5776A3-14B5-46DF-BB91-147C630F7F71}"/>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385C550-14A6-4D67-B399-2CB4B8CA0790}"/>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2547014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8B3968-21FA-4FE3-8076-9B568B075ABB}"/>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D0578838-FBF1-4DB0-8264-484BD8F39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FF48CFC5-5C07-4CF0-BE2E-CF67A33D8018}"/>
              </a:ext>
            </a:extLst>
          </p:cNvPr>
          <p:cNvSpPr>
            <a:spLocks noGrp="1"/>
          </p:cNvSpPr>
          <p:nvPr>
            <p:ph type="dt" sz="half" idx="10"/>
          </p:nvPr>
        </p:nvSpPr>
        <p:spPr/>
        <p:txBody>
          <a:bodyPr/>
          <a:lstStyle/>
          <a:p>
            <a:fld id="{C291A01A-6A04-4A3E-87C9-3CAB348F58CC}" type="datetimeFigureOut">
              <a:rPr lang="pt-BR" smtClean="0"/>
              <a:t>01/12/2020</a:t>
            </a:fld>
            <a:endParaRPr lang="pt-BR"/>
          </a:p>
        </p:txBody>
      </p:sp>
      <p:sp>
        <p:nvSpPr>
          <p:cNvPr id="5" name="Espaço Reservado para Rodapé 4">
            <a:extLst>
              <a:ext uri="{FF2B5EF4-FFF2-40B4-BE49-F238E27FC236}">
                <a16:creationId xmlns:a16="http://schemas.microsoft.com/office/drawing/2014/main" id="{059B0460-442D-4717-B906-A1562C60C7EA}"/>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8A6792E-A893-4E3B-9AC9-3C1DE7A3EBC4}"/>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11933319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2C65E8-2CDB-44F1-84D6-BF9A53970DCE}"/>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EDF678C6-9EF9-4EED-A56C-42A22610884E}"/>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5F9E1E3D-5125-409F-B683-DB3C771BCC9F}"/>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286DDADB-6DB2-4841-A034-8CAC8C3D5188}"/>
              </a:ext>
            </a:extLst>
          </p:cNvPr>
          <p:cNvSpPr>
            <a:spLocks noGrp="1"/>
          </p:cNvSpPr>
          <p:nvPr>
            <p:ph type="dt" sz="half" idx="10"/>
          </p:nvPr>
        </p:nvSpPr>
        <p:spPr/>
        <p:txBody>
          <a:bodyPr/>
          <a:lstStyle/>
          <a:p>
            <a:fld id="{C291A01A-6A04-4A3E-87C9-3CAB348F58CC}" type="datetimeFigureOut">
              <a:rPr lang="pt-BR" smtClean="0"/>
              <a:t>01/12/2020</a:t>
            </a:fld>
            <a:endParaRPr lang="pt-BR"/>
          </a:p>
        </p:txBody>
      </p:sp>
      <p:sp>
        <p:nvSpPr>
          <p:cNvPr id="6" name="Espaço Reservado para Rodapé 5">
            <a:extLst>
              <a:ext uri="{FF2B5EF4-FFF2-40B4-BE49-F238E27FC236}">
                <a16:creationId xmlns:a16="http://schemas.microsoft.com/office/drawing/2014/main" id="{3375AB31-1D38-4223-A022-CE2EF8768218}"/>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5C3D273B-2F58-4086-A356-AED69A0B05AC}"/>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3384415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8A4ABB-E734-431F-80F1-B18B0F192F0D}"/>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D2CBA381-3F6E-4128-9972-D0AF7FEE4E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FE2A02DC-03FE-4252-ADA4-439F5A75A0DB}"/>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58391FE1-225A-469A-8223-5950B5A53E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CB891B50-8A04-41FA-8514-FB0DED1A8BB4}"/>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E1047FD7-4B03-4E18-9E12-7D0C905ADC8B}"/>
              </a:ext>
            </a:extLst>
          </p:cNvPr>
          <p:cNvSpPr>
            <a:spLocks noGrp="1"/>
          </p:cNvSpPr>
          <p:nvPr>
            <p:ph type="dt" sz="half" idx="10"/>
          </p:nvPr>
        </p:nvSpPr>
        <p:spPr/>
        <p:txBody>
          <a:bodyPr/>
          <a:lstStyle/>
          <a:p>
            <a:fld id="{C291A01A-6A04-4A3E-87C9-3CAB348F58CC}" type="datetimeFigureOut">
              <a:rPr lang="pt-BR" smtClean="0"/>
              <a:t>01/12/2020</a:t>
            </a:fld>
            <a:endParaRPr lang="pt-BR"/>
          </a:p>
        </p:txBody>
      </p:sp>
      <p:sp>
        <p:nvSpPr>
          <p:cNvPr id="8" name="Espaço Reservado para Rodapé 7">
            <a:extLst>
              <a:ext uri="{FF2B5EF4-FFF2-40B4-BE49-F238E27FC236}">
                <a16:creationId xmlns:a16="http://schemas.microsoft.com/office/drawing/2014/main" id="{2E44FD49-E9E4-40E3-A3DA-81375D014735}"/>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CF7A1EC6-DD3B-4318-92A6-7FFBA2655F50}"/>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1417423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490704-5B9F-403F-BAAB-DF7481067368}"/>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A9EA3356-1CEC-4DAB-96AA-3CE263F835F1}"/>
              </a:ext>
            </a:extLst>
          </p:cNvPr>
          <p:cNvSpPr>
            <a:spLocks noGrp="1"/>
          </p:cNvSpPr>
          <p:nvPr>
            <p:ph type="dt" sz="half" idx="10"/>
          </p:nvPr>
        </p:nvSpPr>
        <p:spPr/>
        <p:txBody>
          <a:bodyPr/>
          <a:lstStyle/>
          <a:p>
            <a:fld id="{C291A01A-6A04-4A3E-87C9-3CAB348F58CC}" type="datetimeFigureOut">
              <a:rPr lang="pt-BR" smtClean="0"/>
              <a:t>01/12/2020</a:t>
            </a:fld>
            <a:endParaRPr lang="pt-BR"/>
          </a:p>
        </p:txBody>
      </p:sp>
      <p:sp>
        <p:nvSpPr>
          <p:cNvPr id="4" name="Espaço Reservado para Rodapé 3">
            <a:extLst>
              <a:ext uri="{FF2B5EF4-FFF2-40B4-BE49-F238E27FC236}">
                <a16:creationId xmlns:a16="http://schemas.microsoft.com/office/drawing/2014/main" id="{D8249E62-77A7-4541-8DD3-B0D95A7B7BD9}"/>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0A9E9096-B4E5-4D5E-85C6-E00C68D2CAD7}"/>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16717003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10948983-D400-4918-844E-84529ACECB2F}"/>
              </a:ext>
            </a:extLst>
          </p:cNvPr>
          <p:cNvSpPr>
            <a:spLocks noGrp="1"/>
          </p:cNvSpPr>
          <p:nvPr>
            <p:ph type="dt" sz="half" idx="10"/>
          </p:nvPr>
        </p:nvSpPr>
        <p:spPr/>
        <p:txBody>
          <a:bodyPr/>
          <a:lstStyle/>
          <a:p>
            <a:fld id="{C291A01A-6A04-4A3E-87C9-3CAB348F58CC}" type="datetimeFigureOut">
              <a:rPr lang="pt-BR" smtClean="0"/>
              <a:t>01/12/2020</a:t>
            </a:fld>
            <a:endParaRPr lang="pt-BR"/>
          </a:p>
        </p:txBody>
      </p:sp>
      <p:sp>
        <p:nvSpPr>
          <p:cNvPr id="3" name="Espaço Reservado para Rodapé 2">
            <a:extLst>
              <a:ext uri="{FF2B5EF4-FFF2-40B4-BE49-F238E27FC236}">
                <a16:creationId xmlns:a16="http://schemas.microsoft.com/office/drawing/2014/main" id="{373CB1B2-987B-4847-BEA7-F3947A398252}"/>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329D43B3-C112-45E0-8AFA-06CFE0F91AA7}"/>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696099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EA9590-D7BF-4905-90B4-9DBE5E751A99}"/>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1B1886EA-79D9-496E-828F-5F116AC54B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D1D5BC25-3597-469C-A7ED-79B5490E83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9DD2D7BC-0A5E-428D-9E30-8774F7B41CAD}"/>
              </a:ext>
            </a:extLst>
          </p:cNvPr>
          <p:cNvSpPr>
            <a:spLocks noGrp="1"/>
          </p:cNvSpPr>
          <p:nvPr>
            <p:ph type="dt" sz="half" idx="10"/>
          </p:nvPr>
        </p:nvSpPr>
        <p:spPr/>
        <p:txBody>
          <a:bodyPr/>
          <a:lstStyle/>
          <a:p>
            <a:fld id="{C291A01A-6A04-4A3E-87C9-3CAB348F58CC}" type="datetimeFigureOut">
              <a:rPr lang="pt-BR" smtClean="0"/>
              <a:t>01/12/2020</a:t>
            </a:fld>
            <a:endParaRPr lang="pt-BR"/>
          </a:p>
        </p:txBody>
      </p:sp>
      <p:sp>
        <p:nvSpPr>
          <p:cNvPr id="6" name="Espaço Reservado para Rodapé 5">
            <a:extLst>
              <a:ext uri="{FF2B5EF4-FFF2-40B4-BE49-F238E27FC236}">
                <a16:creationId xmlns:a16="http://schemas.microsoft.com/office/drawing/2014/main" id="{7CFEFD14-8F90-4995-BF41-D80FA8B054F5}"/>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1F4C60A8-0D85-49AD-9B5E-760D365B4DA0}"/>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3682725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869B97-210D-43DF-9E64-64BF4DFB3CA0}"/>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91347B4B-EE56-4823-BF46-CF38C49C0D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D1D241E9-7053-4349-B91F-6552EABC51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9BBDD412-EB33-4FD7-81D9-2D7C7E3CD58D}"/>
              </a:ext>
            </a:extLst>
          </p:cNvPr>
          <p:cNvSpPr>
            <a:spLocks noGrp="1"/>
          </p:cNvSpPr>
          <p:nvPr>
            <p:ph type="dt" sz="half" idx="10"/>
          </p:nvPr>
        </p:nvSpPr>
        <p:spPr/>
        <p:txBody>
          <a:bodyPr/>
          <a:lstStyle/>
          <a:p>
            <a:fld id="{C291A01A-6A04-4A3E-87C9-3CAB348F58CC}" type="datetimeFigureOut">
              <a:rPr lang="pt-BR" smtClean="0"/>
              <a:t>01/12/2020</a:t>
            </a:fld>
            <a:endParaRPr lang="pt-BR"/>
          </a:p>
        </p:txBody>
      </p:sp>
      <p:sp>
        <p:nvSpPr>
          <p:cNvPr id="6" name="Espaço Reservado para Rodapé 5">
            <a:extLst>
              <a:ext uri="{FF2B5EF4-FFF2-40B4-BE49-F238E27FC236}">
                <a16:creationId xmlns:a16="http://schemas.microsoft.com/office/drawing/2014/main" id="{49741DF0-5205-4E58-8045-892BCCA7092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FE2D86F7-D8A5-4A39-8075-5E386F640E69}"/>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1979382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5000"/>
            <a:lum/>
          </a:blip>
          <a:srcRect/>
          <a:stretch>
            <a:fillRect l="-1000" t="1000" r="-1000" b="1000"/>
          </a:stretch>
        </a:blipFill>
        <a:effectLst/>
      </p:bgPr>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5CF6ED58-D4B9-4666-BE81-B25C62D57B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98172CDE-6B83-43CE-9DEB-637A5209A7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13B4CD4C-EE07-442E-B2E7-AF96721271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91A01A-6A04-4A3E-87C9-3CAB348F58CC}" type="datetimeFigureOut">
              <a:rPr lang="pt-BR" smtClean="0"/>
              <a:t>01/12/2020</a:t>
            </a:fld>
            <a:endParaRPr lang="pt-BR"/>
          </a:p>
        </p:txBody>
      </p:sp>
      <p:sp>
        <p:nvSpPr>
          <p:cNvPr id="5" name="Espaço Reservado para Rodapé 4">
            <a:extLst>
              <a:ext uri="{FF2B5EF4-FFF2-40B4-BE49-F238E27FC236}">
                <a16:creationId xmlns:a16="http://schemas.microsoft.com/office/drawing/2014/main" id="{3A44708C-D6FE-4CDB-8D0A-5362175256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84A9EE6-4427-46A7-A6E5-F023609BC0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FA92A9-D06E-4D63-B66D-4AACC2DB3A82}" type="slidenum">
              <a:rPr lang="pt-BR" smtClean="0"/>
              <a:t>‹nº›</a:t>
            </a:fld>
            <a:endParaRPr lang="pt-BR"/>
          </a:p>
        </p:txBody>
      </p:sp>
    </p:spTree>
    <p:extLst>
      <p:ext uri="{BB962C8B-B14F-4D97-AF65-F5344CB8AC3E}">
        <p14:creationId xmlns:p14="http://schemas.microsoft.com/office/powerpoint/2010/main" val="25780520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mailto:raoni.avi@gmail.com" TargetMode="External"/><Relationship Id="rId2" Type="http://schemas.openxmlformats.org/officeDocument/2006/relationships/hyperlink" Target="mailto:rodriguezlaar@gmail.com" TargetMode="External"/><Relationship Id="rId1" Type="http://schemas.openxmlformats.org/officeDocument/2006/relationships/slideLayout" Target="../slideLayouts/slideLayout2.xml"/><Relationship Id="rId4" Type="http://schemas.openxmlformats.org/officeDocument/2006/relationships/hyperlink" Target="mailto:odair@ita..br"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5289D4-9D13-43D2-A1BB-CF319844AC41}"/>
              </a:ext>
            </a:extLst>
          </p:cNvPr>
          <p:cNvSpPr>
            <a:spLocks noGrp="1"/>
          </p:cNvSpPr>
          <p:nvPr>
            <p:ph type="ctrTitle"/>
          </p:nvPr>
        </p:nvSpPr>
        <p:spPr>
          <a:xfrm>
            <a:off x="1524000" y="745588"/>
            <a:ext cx="9144000" cy="2764375"/>
          </a:xfrm>
        </p:spPr>
        <p:txBody>
          <a:bodyPr>
            <a:noAutofit/>
          </a:bodyPr>
          <a:lstStyle/>
          <a:p>
            <a:r>
              <a:rPr lang="pt-BR" b="1" dirty="0"/>
              <a:t>Uma Análise de desempenho de Classificadores de Dados de Acidentes em indústrias</a:t>
            </a:r>
          </a:p>
        </p:txBody>
      </p:sp>
      <p:sp>
        <p:nvSpPr>
          <p:cNvPr id="3" name="Subtítulo 2">
            <a:extLst>
              <a:ext uri="{FF2B5EF4-FFF2-40B4-BE49-F238E27FC236}">
                <a16:creationId xmlns:a16="http://schemas.microsoft.com/office/drawing/2014/main" id="{833116F0-6AD3-4F25-B956-191D18253E3F}"/>
              </a:ext>
            </a:extLst>
          </p:cNvPr>
          <p:cNvSpPr>
            <a:spLocks noGrp="1"/>
          </p:cNvSpPr>
          <p:nvPr>
            <p:ph type="subTitle" idx="1"/>
          </p:nvPr>
        </p:nvSpPr>
        <p:spPr>
          <a:xfrm>
            <a:off x="1524000" y="4079631"/>
            <a:ext cx="9144000" cy="1631851"/>
          </a:xfrm>
        </p:spPr>
        <p:txBody>
          <a:bodyPr/>
          <a:lstStyle/>
          <a:p>
            <a:r>
              <a:rPr lang="pt-BR" dirty="0"/>
              <a:t>Luiz </a:t>
            </a:r>
            <a:r>
              <a:rPr lang="pt-BR" dirty="0" err="1"/>
              <a:t>Antonio</a:t>
            </a:r>
            <a:r>
              <a:rPr lang="pt-BR" dirty="0"/>
              <a:t> de Almeida </a:t>
            </a:r>
            <a:r>
              <a:rPr lang="pt-BR" u="sng" dirty="0"/>
              <a:t>Rodriguez</a:t>
            </a:r>
            <a:r>
              <a:rPr lang="pt-BR" dirty="0"/>
              <a:t> – </a:t>
            </a:r>
            <a:r>
              <a:rPr lang="pt-BR" dirty="0" err="1"/>
              <a:t>MsC</a:t>
            </a:r>
            <a:endParaRPr lang="pt-BR" dirty="0"/>
          </a:p>
          <a:p>
            <a:r>
              <a:rPr lang="pt-BR" u="sng" dirty="0" err="1"/>
              <a:t>Raoni</a:t>
            </a:r>
            <a:r>
              <a:rPr lang="pt-BR" dirty="0"/>
              <a:t> </a:t>
            </a:r>
            <a:r>
              <a:rPr lang="pt-BR" dirty="0" err="1"/>
              <a:t>Avilez</a:t>
            </a:r>
            <a:r>
              <a:rPr lang="pt-BR" dirty="0"/>
              <a:t> Fiedler – </a:t>
            </a:r>
            <a:r>
              <a:rPr lang="pt-BR" dirty="0" err="1"/>
              <a:t>Esp</a:t>
            </a:r>
            <a:endParaRPr lang="pt-BR" dirty="0"/>
          </a:p>
          <a:p>
            <a:r>
              <a:rPr lang="pt-BR" u="sng" dirty="0"/>
              <a:t>Odair</a:t>
            </a:r>
            <a:r>
              <a:rPr lang="pt-BR" dirty="0"/>
              <a:t> Oliveira de Sá – </a:t>
            </a:r>
            <a:r>
              <a:rPr lang="pt-BR" dirty="0" err="1"/>
              <a:t>MsC</a:t>
            </a:r>
            <a:endParaRPr lang="pt-BR" dirty="0"/>
          </a:p>
        </p:txBody>
      </p:sp>
    </p:spTree>
    <p:extLst>
      <p:ext uri="{BB962C8B-B14F-4D97-AF65-F5344CB8AC3E}">
        <p14:creationId xmlns:p14="http://schemas.microsoft.com/office/powerpoint/2010/main" val="872587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CE68FD-9D12-4393-9894-1CC08A124AFC}"/>
              </a:ext>
            </a:extLst>
          </p:cNvPr>
          <p:cNvSpPr>
            <a:spLocks noGrp="1"/>
          </p:cNvSpPr>
          <p:nvPr>
            <p:ph type="title"/>
          </p:nvPr>
        </p:nvSpPr>
        <p:spPr/>
        <p:txBody>
          <a:bodyPr/>
          <a:lstStyle/>
          <a:p>
            <a:r>
              <a:rPr lang="pt-BR" b="1" dirty="0"/>
              <a:t>Classificadores implementados</a:t>
            </a:r>
          </a:p>
        </p:txBody>
      </p:sp>
      <p:sp>
        <p:nvSpPr>
          <p:cNvPr id="3" name="Espaço Reservado para Conteúdo 2">
            <a:extLst>
              <a:ext uri="{FF2B5EF4-FFF2-40B4-BE49-F238E27FC236}">
                <a16:creationId xmlns:a16="http://schemas.microsoft.com/office/drawing/2014/main" id="{C92780C7-D5FC-4261-97D6-E7D590E9DA8D}"/>
              </a:ext>
            </a:extLst>
          </p:cNvPr>
          <p:cNvSpPr>
            <a:spLocks noGrp="1"/>
          </p:cNvSpPr>
          <p:nvPr>
            <p:ph idx="1"/>
          </p:nvPr>
        </p:nvSpPr>
        <p:spPr/>
        <p:txBody>
          <a:bodyPr/>
          <a:lstStyle/>
          <a:p>
            <a:pPr marL="0" indent="0">
              <a:buNone/>
            </a:pPr>
            <a:r>
              <a:rPr lang="pt-BR" dirty="0"/>
              <a:t>Algoritmo </a:t>
            </a:r>
            <a:r>
              <a:rPr lang="pt-BR" dirty="0" err="1"/>
              <a:t>Multinomial</a:t>
            </a:r>
            <a:r>
              <a:rPr lang="pt-BR" dirty="0"/>
              <a:t> para a parametrização da Rede Bayesiana</a:t>
            </a:r>
          </a:p>
          <a:p>
            <a:pPr>
              <a:buFont typeface="Wingdings" panose="05000000000000000000" pitchFamily="2" charset="2"/>
              <a:buChar char="Ø"/>
            </a:pPr>
            <a:r>
              <a:rPr lang="pt-BR" dirty="0"/>
              <a:t>Implementada em Python a iteração sobre todos os nós, de acordo com o Método </a:t>
            </a:r>
            <a:r>
              <a:rPr lang="pt-BR" i="1" dirty="0" err="1"/>
              <a:t>Spiegelhalter</a:t>
            </a:r>
            <a:r>
              <a:rPr lang="pt-BR" dirty="0"/>
              <a:t> e </a:t>
            </a:r>
            <a:r>
              <a:rPr lang="pt-BR" i="1" dirty="0" err="1"/>
              <a:t>Lauritzen</a:t>
            </a:r>
            <a:r>
              <a:rPr lang="pt-BR" dirty="0"/>
              <a:t>. Sendo assim, o modelo implementado no primeiro classificador foi o </a:t>
            </a:r>
            <a:r>
              <a:rPr lang="pt-BR" i="1" dirty="0" err="1"/>
              <a:t>Naive</a:t>
            </a:r>
            <a:r>
              <a:rPr lang="pt-BR" i="1" dirty="0"/>
              <a:t> </a:t>
            </a:r>
            <a:r>
              <a:rPr lang="pt-BR" i="1" dirty="0" err="1"/>
              <a:t>Bayes</a:t>
            </a:r>
            <a:r>
              <a:rPr lang="pt-BR" i="1" dirty="0"/>
              <a:t> </a:t>
            </a:r>
            <a:r>
              <a:rPr lang="pt-BR" i="1" dirty="0" err="1"/>
              <a:t>Multinomial</a:t>
            </a:r>
            <a:r>
              <a:rPr lang="pt-BR" i="1" dirty="0"/>
              <a:t>.</a:t>
            </a:r>
          </a:p>
          <a:p>
            <a:pPr>
              <a:buFont typeface="Wingdings" panose="05000000000000000000" pitchFamily="2" charset="2"/>
              <a:buChar char="Ø"/>
            </a:pPr>
            <a:r>
              <a:rPr lang="pt-BR" dirty="0"/>
              <a:t>Implementada</a:t>
            </a:r>
            <a:r>
              <a:rPr lang="pt-BR" i="1" dirty="0"/>
              <a:t> função em Python chamada </a:t>
            </a:r>
            <a:r>
              <a:rPr lang="pt-BR" i="1" dirty="0" err="1">
                <a:solidFill>
                  <a:schemeClr val="accent1">
                    <a:lumMod val="75000"/>
                  </a:schemeClr>
                </a:solidFill>
              </a:rPr>
              <a:t>def</a:t>
            </a:r>
            <a:r>
              <a:rPr lang="pt-BR" i="1" dirty="0">
                <a:solidFill>
                  <a:schemeClr val="accent1">
                    <a:lumMod val="75000"/>
                  </a:schemeClr>
                </a:solidFill>
              </a:rPr>
              <a:t> </a:t>
            </a:r>
            <a:r>
              <a:rPr lang="pt-BR" i="1" dirty="0" err="1">
                <a:solidFill>
                  <a:schemeClr val="accent1">
                    <a:lumMod val="75000"/>
                  </a:schemeClr>
                </a:solidFill>
              </a:rPr>
              <a:t>resultado_modelo</a:t>
            </a:r>
            <a:r>
              <a:rPr lang="pt-BR" i="1" dirty="0">
                <a:solidFill>
                  <a:schemeClr val="accent1">
                    <a:lumMod val="75000"/>
                  </a:schemeClr>
                </a:solidFill>
              </a:rPr>
              <a:t>()</a:t>
            </a:r>
            <a:r>
              <a:rPr lang="pt-BR" i="1" dirty="0"/>
              <a:t>, que executa fatores de análise com resultados baseados em taxa de acerto, matriz de confusão, erro quadrático médio e estatística Kappa utilizando a técnica de 10-folds.</a:t>
            </a:r>
          </a:p>
          <a:p>
            <a:endParaRPr lang="pt-BR" i="1" dirty="0"/>
          </a:p>
        </p:txBody>
      </p:sp>
    </p:spTree>
    <p:extLst>
      <p:ext uri="{BB962C8B-B14F-4D97-AF65-F5344CB8AC3E}">
        <p14:creationId xmlns:p14="http://schemas.microsoft.com/office/powerpoint/2010/main" val="516399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8AE785-F8AA-409B-8DF5-4D9CA617D43A}"/>
              </a:ext>
            </a:extLst>
          </p:cNvPr>
          <p:cNvSpPr>
            <a:spLocks noGrp="1"/>
          </p:cNvSpPr>
          <p:nvPr>
            <p:ph type="title"/>
          </p:nvPr>
        </p:nvSpPr>
        <p:spPr/>
        <p:txBody>
          <a:bodyPr/>
          <a:lstStyle/>
          <a:p>
            <a:r>
              <a:rPr lang="pt-BR" b="1" dirty="0"/>
              <a:t>Funções implementadas </a:t>
            </a:r>
          </a:p>
        </p:txBody>
      </p:sp>
      <p:sp>
        <p:nvSpPr>
          <p:cNvPr id="3" name="Espaço Reservado para Conteúdo 2">
            <a:extLst>
              <a:ext uri="{FF2B5EF4-FFF2-40B4-BE49-F238E27FC236}">
                <a16:creationId xmlns:a16="http://schemas.microsoft.com/office/drawing/2014/main" id="{A47D7D04-FD53-4A33-9ACA-8D9616855C51}"/>
              </a:ext>
            </a:extLst>
          </p:cNvPr>
          <p:cNvSpPr>
            <a:spLocks noGrp="1"/>
          </p:cNvSpPr>
          <p:nvPr>
            <p:ph idx="1"/>
          </p:nvPr>
        </p:nvSpPr>
        <p:spPr>
          <a:xfrm>
            <a:off x="397565" y="1690688"/>
            <a:ext cx="10956235" cy="5167312"/>
          </a:xfrm>
        </p:spPr>
        <p:txBody>
          <a:bodyPr>
            <a:normAutofit fontScale="92500"/>
          </a:bodyPr>
          <a:lstStyle/>
          <a:p>
            <a:pPr marL="0" indent="0">
              <a:buNone/>
            </a:pPr>
            <a:r>
              <a:rPr lang="pt-BR" dirty="0" err="1">
                <a:solidFill>
                  <a:schemeClr val="accent1">
                    <a:lumMod val="75000"/>
                  </a:schemeClr>
                </a:solidFill>
              </a:rPr>
              <a:t>def</a:t>
            </a:r>
            <a:r>
              <a:rPr lang="pt-BR" dirty="0">
                <a:solidFill>
                  <a:schemeClr val="accent1">
                    <a:lumMod val="75000"/>
                  </a:schemeClr>
                </a:solidFill>
              </a:rPr>
              <a:t> </a:t>
            </a:r>
            <a:r>
              <a:rPr lang="pt-BR" dirty="0" err="1">
                <a:solidFill>
                  <a:schemeClr val="accent1">
                    <a:lumMod val="75000"/>
                  </a:schemeClr>
                </a:solidFill>
              </a:rPr>
              <a:t>pred_bayes</a:t>
            </a:r>
            <a:r>
              <a:rPr lang="pt-BR" dirty="0">
                <a:solidFill>
                  <a:schemeClr val="accent1">
                    <a:lumMod val="75000"/>
                  </a:schemeClr>
                </a:solidFill>
              </a:rPr>
              <a:t>(data, </a:t>
            </a:r>
            <a:r>
              <a:rPr lang="pt-BR" dirty="0" err="1">
                <a:solidFill>
                  <a:schemeClr val="accent1">
                    <a:lumMod val="75000"/>
                  </a:schemeClr>
                </a:solidFill>
              </a:rPr>
              <a:t>modelo_treinado</a:t>
            </a:r>
            <a:r>
              <a:rPr lang="pt-BR" dirty="0">
                <a:solidFill>
                  <a:schemeClr val="accent1">
                    <a:lumMod val="75000"/>
                  </a:schemeClr>
                </a:solidFill>
              </a:rPr>
              <a:t>)</a:t>
            </a:r>
            <a:r>
              <a:rPr lang="pt-BR" dirty="0"/>
              <a:t>: Predição dos valores do modelo Bayesiano, onde ‘data’ é um </a:t>
            </a:r>
            <a:r>
              <a:rPr lang="pt-BR" dirty="0" err="1"/>
              <a:t>dataset</a:t>
            </a:r>
            <a:r>
              <a:rPr lang="pt-BR" dirty="0"/>
              <a:t> no formato pandas no qual o valor de saída, ou, o rótulo, precisa obrigatoriamente estar na última coluna. ‘modelo’ é o modelo da Rede Bayesiana treinada pela biblioteca </a:t>
            </a:r>
            <a:r>
              <a:rPr lang="pt-BR" dirty="0" err="1"/>
              <a:t>bnlearn</a:t>
            </a:r>
            <a:r>
              <a:rPr lang="pt-BR" dirty="0"/>
              <a:t> e a saída é um objeto Series do pandas com os valores da predição.</a:t>
            </a:r>
          </a:p>
          <a:p>
            <a:pPr marL="0" indent="0">
              <a:buNone/>
            </a:pPr>
            <a:r>
              <a:rPr lang="pt-BR" dirty="0" err="1">
                <a:solidFill>
                  <a:schemeClr val="accent1">
                    <a:lumMod val="75000"/>
                  </a:schemeClr>
                </a:solidFill>
              </a:rPr>
              <a:t>def</a:t>
            </a:r>
            <a:r>
              <a:rPr lang="pt-BR" dirty="0">
                <a:solidFill>
                  <a:schemeClr val="accent1">
                    <a:lumMod val="75000"/>
                  </a:schemeClr>
                </a:solidFill>
              </a:rPr>
              <a:t> </a:t>
            </a:r>
            <a:r>
              <a:rPr lang="pt-BR" dirty="0" err="1">
                <a:solidFill>
                  <a:schemeClr val="accent1">
                    <a:lumMod val="75000"/>
                  </a:schemeClr>
                </a:solidFill>
              </a:rPr>
              <a:t>kfoldcv</a:t>
            </a:r>
            <a:r>
              <a:rPr lang="pt-BR" dirty="0">
                <a:solidFill>
                  <a:schemeClr val="accent1">
                    <a:lumMod val="75000"/>
                  </a:schemeClr>
                </a:solidFill>
              </a:rPr>
              <a:t>(</a:t>
            </a:r>
            <a:r>
              <a:rPr lang="pt-BR" dirty="0" err="1">
                <a:solidFill>
                  <a:schemeClr val="accent1">
                    <a:lumMod val="75000"/>
                  </a:schemeClr>
                </a:solidFill>
              </a:rPr>
              <a:t>indices</a:t>
            </a:r>
            <a:r>
              <a:rPr lang="pt-BR" dirty="0">
                <a:solidFill>
                  <a:schemeClr val="accent1">
                    <a:lumMod val="75000"/>
                  </a:schemeClr>
                </a:solidFill>
              </a:rPr>
              <a:t>, k = 10, </a:t>
            </a:r>
            <a:r>
              <a:rPr lang="pt-BR" dirty="0" err="1">
                <a:solidFill>
                  <a:schemeClr val="accent1">
                    <a:lumMod val="75000"/>
                  </a:schemeClr>
                </a:solidFill>
              </a:rPr>
              <a:t>seed</a:t>
            </a:r>
            <a:r>
              <a:rPr lang="pt-BR" dirty="0">
                <a:solidFill>
                  <a:schemeClr val="accent1">
                    <a:lumMod val="75000"/>
                  </a:schemeClr>
                </a:solidFill>
              </a:rPr>
              <a:t> = </a:t>
            </a:r>
            <a:r>
              <a:rPr lang="pt-BR" dirty="0" err="1">
                <a:solidFill>
                  <a:schemeClr val="accent1">
                    <a:lumMod val="75000"/>
                  </a:schemeClr>
                </a:solidFill>
              </a:rPr>
              <a:t>randon_state</a:t>
            </a:r>
            <a:r>
              <a:rPr lang="pt-BR" dirty="0">
                <a:solidFill>
                  <a:schemeClr val="accent1">
                    <a:lumMod val="75000"/>
                  </a:schemeClr>
                </a:solidFill>
              </a:rPr>
              <a:t>): </a:t>
            </a:r>
            <a:r>
              <a:rPr lang="pt-BR" dirty="0"/>
              <a:t>Função k-</a:t>
            </a:r>
            <a:r>
              <a:rPr lang="pt-BR" dirty="0" err="1"/>
              <a:t>fold</a:t>
            </a:r>
            <a:r>
              <a:rPr lang="pt-BR" dirty="0"/>
              <a:t>, com dez </a:t>
            </a:r>
            <a:r>
              <a:rPr lang="pt-BR" dirty="0" err="1"/>
              <a:t>folds</a:t>
            </a:r>
            <a:r>
              <a:rPr lang="pt-BR" dirty="0"/>
              <a:t>.</a:t>
            </a:r>
          </a:p>
          <a:p>
            <a:pPr marL="0" indent="0">
              <a:buNone/>
            </a:pPr>
            <a:r>
              <a:rPr lang="pt-BR" dirty="0" err="1">
                <a:solidFill>
                  <a:schemeClr val="accent1">
                    <a:lumMod val="75000"/>
                  </a:schemeClr>
                </a:solidFill>
              </a:rPr>
              <a:t>def</a:t>
            </a:r>
            <a:r>
              <a:rPr lang="pt-BR" dirty="0">
                <a:solidFill>
                  <a:schemeClr val="accent1">
                    <a:lumMod val="75000"/>
                  </a:schemeClr>
                </a:solidFill>
              </a:rPr>
              <a:t> </a:t>
            </a:r>
            <a:r>
              <a:rPr lang="pt-BR" dirty="0" err="1">
                <a:solidFill>
                  <a:schemeClr val="accent1">
                    <a:lumMod val="75000"/>
                  </a:schemeClr>
                </a:solidFill>
              </a:rPr>
              <a:t>dictSplitTrainTest</a:t>
            </a:r>
            <a:r>
              <a:rPr lang="pt-BR" dirty="0">
                <a:solidFill>
                  <a:schemeClr val="accent1">
                    <a:lumMod val="75000"/>
                  </a:schemeClr>
                </a:solidFill>
              </a:rPr>
              <a:t>(</a:t>
            </a:r>
            <a:r>
              <a:rPr lang="pt-BR" dirty="0" err="1">
                <a:solidFill>
                  <a:schemeClr val="accent1">
                    <a:lumMod val="75000"/>
                  </a:schemeClr>
                </a:solidFill>
              </a:rPr>
              <a:t>dataset_treino</a:t>
            </a:r>
            <a:r>
              <a:rPr lang="pt-BR" dirty="0">
                <a:solidFill>
                  <a:schemeClr val="accent1">
                    <a:lumMod val="75000"/>
                  </a:schemeClr>
                </a:solidFill>
              </a:rPr>
              <a:t>, k=10, </a:t>
            </a:r>
            <a:r>
              <a:rPr lang="pt-BR" dirty="0" err="1">
                <a:solidFill>
                  <a:schemeClr val="accent1">
                    <a:lumMod val="75000"/>
                  </a:schemeClr>
                </a:solidFill>
              </a:rPr>
              <a:t>seed</a:t>
            </a:r>
            <a:r>
              <a:rPr lang="pt-BR" dirty="0">
                <a:solidFill>
                  <a:schemeClr val="accent1">
                    <a:lumMod val="75000"/>
                  </a:schemeClr>
                </a:solidFill>
              </a:rPr>
              <a:t>=20</a:t>
            </a:r>
            <a:r>
              <a:rPr lang="pt-BR" dirty="0"/>
              <a:t>): retorna um dicionário que contém os índices dos dois sets, de treinamento e de teste em k </a:t>
            </a:r>
            <a:r>
              <a:rPr lang="pt-BR" dirty="0" err="1"/>
              <a:t>folds</a:t>
            </a:r>
            <a:r>
              <a:rPr lang="pt-BR" dirty="0"/>
              <a:t>.</a:t>
            </a:r>
          </a:p>
          <a:p>
            <a:pPr marL="0" indent="0">
              <a:buNone/>
            </a:pPr>
            <a:r>
              <a:rPr lang="pt-BR" dirty="0" err="1">
                <a:solidFill>
                  <a:schemeClr val="accent1">
                    <a:lumMod val="75000"/>
                  </a:schemeClr>
                </a:solidFill>
              </a:rPr>
              <a:t>def</a:t>
            </a:r>
            <a:r>
              <a:rPr lang="pt-BR" dirty="0">
                <a:solidFill>
                  <a:schemeClr val="accent1">
                    <a:lumMod val="75000"/>
                  </a:schemeClr>
                </a:solidFill>
              </a:rPr>
              <a:t> </a:t>
            </a:r>
            <a:r>
              <a:rPr lang="pt-BR" dirty="0" err="1">
                <a:solidFill>
                  <a:schemeClr val="accent1">
                    <a:lumMod val="75000"/>
                  </a:schemeClr>
                </a:solidFill>
              </a:rPr>
              <a:t>cvBayes</a:t>
            </a:r>
            <a:r>
              <a:rPr lang="pt-BR" dirty="0">
                <a:solidFill>
                  <a:schemeClr val="accent1">
                    <a:lumMod val="75000"/>
                  </a:schemeClr>
                </a:solidFill>
              </a:rPr>
              <a:t>(</a:t>
            </a:r>
            <a:r>
              <a:rPr lang="pt-BR" dirty="0" err="1">
                <a:solidFill>
                  <a:schemeClr val="accent1">
                    <a:lumMod val="75000"/>
                  </a:schemeClr>
                </a:solidFill>
              </a:rPr>
              <a:t>data_treino</a:t>
            </a:r>
            <a:r>
              <a:rPr lang="pt-BR" dirty="0">
                <a:solidFill>
                  <a:schemeClr val="accent1">
                    <a:lumMod val="75000"/>
                  </a:schemeClr>
                </a:solidFill>
              </a:rPr>
              <a:t>, </a:t>
            </a:r>
            <a:r>
              <a:rPr lang="pt-BR" dirty="0" err="1">
                <a:solidFill>
                  <a:schemeClr val="accent1">
                    <a:lumMod val="75000"/>
                  </a:schemeClr>
                </a:solidFill>
              </a:rPr>
              <a:t>modelo_bayes</a:t>
            </a:r>
            <a:r>
              <a:rPr lang="pt-BR" dirty="0">
                <a:solidFill>
                  <a:schemeClr val="accent1">
                    <a:lumMod val="75000"/>
                  </a:schemeClr>
                </a:solidFill>
              </a:rPr>
              <a:t>, k=10, </a:t>
            </a:r>
            <a:r>
              <a:rPr lang="pt-BR" dirty="0" err="1">
                <a:solidFill>
                  <a:schemeClr val="accent1">
                    <a:lumMod val="75000"/>
                  </a:schemeClr>
                </a:solidFill>
              </a:rPr>
              <a:t>seed</a:t>
            </a:r>
            <a:r>
              <a:rPr lang="pt-BR" dirty="0">
                <a:solidFill>
                  <a:schemeClr val="accent1">
                    <a:lumMod val="75000"/>
                  </a:schemeClr>
                </a:solidFill>
              </a:rPr>
              <a:t>=20): </a:t>
            </a:r>
            <a:r>
              <a:rPr lang="pt-BR" dirty="0"/>
              <a:t>Função de validação cruzada k-</a:t>
            </a:r>
            <a:r>
              <a:rPr lang="pt-BR" dirty="0" err="1"/>
              <a:t>fold</a:t>
            </a:r>
            <a:r>
              <a:rPr lang="pt-BR" dirty="0"/>
              <a:t>. Retorna 3 listas com </a:t>
            </a:r>
            <a:r>
              <a:rPr lang="pt-BR" dirty="0" err="1"/>
              <a:t>kresultados</a:t>
            </a:r>
            <a:r>
              <a:rPr lang="pt-BR" dirty="0"/>
              <a:t>, sendo a primeira a da acurácia, a segunda a estatística Kappa e a terceira o erro quadrático médio.</a:t>
            </a:r>
          </a:p>
        </p:txBody>
      </p:sp>
    </p:spTree>
    <p:extLst>
      <p:ext uri="{BB962C8B-B14F-4D97-AF65-F5344CB8AC3E}">
        <p14:creationId xmlns:p14="http://schemas.microsoft.com/office/powerpoint/2010/main" val="1638293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AB23F7-9A93-44E7-BFD0-A16D3D95EF1E}"/>
              </a:ext>
            </a:extLst>
          </p:cNvPr>
          <p:cNvSpPr>
            <a:spLocks noGrp="1"/>
          </p:cNvSpPr>
          <p:nvPr>
            <p:ph type="title"/>
          </p:nvPr>
        </p:nvSpPr>
        <p:spPr/>
        <p:txBody>
          <a:bodyPr/>
          <a:lstStyle/>
          <a:p>
            <a:r>
              <a:rPr lang="pt-BR" b="1" dirty="0"/>
              <a:t>Resultados</a:t>
            </a:r>
          </a:p>
        </p:txBody>
      </p:sp>
      <p:pic>
        <p:nvPicPr>
          <p:cNvPr id="5" name="Espaço Reservado para Conteúdo 4">
            <a:extLst>
              <a:ext uri="{FF2B5EF4-FFF2-40B4-BE49-F238E27FC236}">
                <a16:creationId xmlns:a16="http://schemas.microsoft.com/office/drawing/2014/main" id="{CFFE4300-E130-4EBF-8C16-45473165559E}"/>
              </a:ext>
            </a:extLst>
          </p:cNvPr>
          <p:cNvPicPr>
            <a:picLocks noGrp="1" noChangeAspect="1"/>
          </p:cNvPicPr>
          <p:nvPr>
            <p:ph idx="1"/>
          </p:nvPr>
        </p:nvPicPr>
        <p:blipFill>
          <a:blip r:embed="rId2"/>
          <a:stretch>
            <a:fillRect/>
          </a:stretch>
        </p:blipFill>
        <p:spPr>
          <a:xfrm>
            <a:off x="331303" y="1690687"/>
            <a:ext cx="4465983" cy="4617347"/>
          </a:xfrm>
        </p:spPr>
      </p:pic>
      <p:pic>
        <p:nvPicPr>
          <p:cNvPr id="7" name="Imagem 6">
            <a:extLst>
              <a:ext uri="{FF2B5EF4-FFF2-40B4-BE49-F238E27FC236}">
                <a16:creationId xmlns:a16="http://schemas.microsoft.com/office/drawing/2014/main" id="{0CF01E08-BC0C-453B-969D-1B108A708701}"/>
              </a:ext>
            </a:extLst>
          </p:cNvPr>
          <p:cNvPicPr>
            <a:picLocks noChangeAspect="1"/>
          </p:cNvPicPr>
          <p:nvPr/>
        </p:nvPicPr>
        <p:blipFill>
          <a:blip r:embed="rId3"/>
          <a:stretch>
            <a:fillRect/>
          </a:stretch>
        </p:blipFill>
        <p:spPr>
          <a:xfrm>
            <a:off x="5592418" y="1690686"/>
            <a:ext cx="6096000" cy="4233035"/>
          </a:xfrm>
          <a:prstGeom prst="rect">
            <a:avLst/>
          </a:prstGeom>
        </p:spPr>
      </p:pic>
    </p:spTree>
    <p:extLst>
      <p:ext uri="{BB962C8B-B14F-4D97-AF65-F5344CB8AC3E}">
        <p14:creationId xmlns:p14="http://schemas.microsoft.com/office/powerpoint/2010/main" val="1674198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0DD4F6-CF8A-4BD8-B0FA-297513D9E3F5}"/>
              </a:ext>
            </a:extLst>
          </p:cNvPr>
          <p:cNvSpPr>
            <a:spLocks noGrp="1"/>
          </p:cNvSpPr>
          <p:nvPr>
            <p:ph type="title"/>
          </p:nvPr>
        </p:nvSpPr>
        <p:spPr/>
        <p:txBody>
          <a:bodyPr/>
          <a:lstStyle/>
          <a:p>
            <a:r>
              <a:rPr lang="pt-BR" b="1" dirty="0"/>
              <a:t>Análise dos resultados</a:t>
            </a:r>
          </a:p>
        </p:txBody>
      </p:sp>
      <p:sp>
        <p:nvSpPr>
          <p:cNvPr id="3" name="Espaço Reservado para Conteúdo 2">
            <a:extLst>
              <a:ext uri="{FF2B5EF4-FFF2-40B4-BE49-F238E27FC236}">
                <a16:creationId xmlns:a16="http://schemas.microsoft.com/office/drawing/2014/main" id="{3B8BBA71-6D4C-47B0-BC59-BEF9656C28BC}"/>
              </a:ext>
            </a:extLst>
          </p:cNvPr>
          <p:cNvSpPr>
            <a:spLocks noGrp="1"/>
          </p:cNvSpPr>
          <p:nvPr>
            <p:ph idx="1"/>
          </p:nvPr>
        </p:nvSpPr>
        <p:spPr/>
        <p:txBody>
          <a:bodyPr>
            <a:normAutofit/>
          </a:bodyPr>
          <a:lstStyle/>
          <a:p>
            <a:pPr marL="0" indent="0" algn="l">
              <a:buNone/>
            </a:pPr>
            <a:r>
              <a:rPr lang="pt-BR" sz="3600" b="0" i="0" u="none" strike="noStrike" baseline="0" dirty="0">
                <a:latin typeface="TimesNewRomanPSMT"/>
                <a:sym typeface="Wingdings" panose="05000000000000000000" pitchFamily="2" charset="2"/>
              </a:rPr>
              <a:t> </a:t>
            </a:r>
            <a:r>
              <a:rPr lang="pt-BR" sz="3600" b="0" i="0" u="none" strike="noStrike" baseline="0" dirty="0">
                <a:latin typeface="TimesNewRomanPSMT"/>
              </a:rPr>
              <a:t>Classificador Estruturado teve um melhor desempenho do que o Classificador Bayesiano. </a:t>
            </a:r>
          </a:p>
          <a:p>
            <a:pPr marL="0" indent="0" algn="l">
              <a:buNone/>
            </a:pPr>
            <a:r>
              <a:rPr lang="pt-BR" sz="3600" dirty="0">
                <a:latin typeface="TimesNewRomanPSMT"/>
                <a:sym typeface="Wingdings" panose="05000000000000000000" pitchFamily="2" charset="2"/>
              </a:rPr>
              <a:t></a:t>
            </a:r>
            <a:r>
              <a:rPr lang="pt-BR" sz="3600" b="0" i="0" u="none" strike="noStrike" baseline="0" dirty="0">
                <a:latin typeface="TimesNewRomanPSMT"/>
              </a:rPr>
              <a:t>Tanto no treinamento quanto no Teste, os valores de Acurácia foram bem maiores.</a:t>
            </a:r>
            <a:endParaRPr lang="pt-BR" sz="3600" dirty="0"/>
          </a:p>
        </p:txBody>
      </p:sp>
    </p:spTree>
    <p:extLst>
      <p:ext uri="{BB962C8B-B14F-4D97-AF65-F5344CB8AC3E}">
        <p14:creationId xmlns:p14="http://schemas.microsoft.com/office/powerpoint/2010/main" val="18065274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3CE849-B79A-4BD4-A4DE-E02B06B28D48}"/>
              </a:ext>
            </a:extLst>
          </p:cNvPr>
          <p:cNvSpPr>
            <a:spLocks noGrp="1"/>
          </p:cNvSpPr>
          <p:nvPr>
            <p:ph type="title"/>
          </p:nvPr>
        </p:nvSpPr>
        <p:spPr/>
        <p:txBody>
          <a:bodyPr/>
          <a:lstStyle/>
          <a:p>
            <a:r>
              <a:rPr lang="pt-BR" b="1" dirty="0"/>
              <a:t>Análise dos resultados</a:t>
            </a:r>
            <a:endParaRPr lang="pt-BR" dirty="0"/>
          </a:p>
        </p:txBody>
      </p:sp>
      <p:sp>
        <p:nvSpPr>
          <p:cNvPr id="3" name="Espaço Reservado para Conteúdo 2">
            <a:extLst>
              <a:ext uri="{FF2B5EF4-FFF2-40B4-BE49-F238E27FC236}">
                <a16:creationId xmlns:a16="http://schemas.microsoft.com/office/drawing/2014/main" id="{E63D3BA7-AD89-4BB0-B9EB-7A8A1D4BF61D}"/>
              </a:ext>
            </a:extLst>
          </p:cNvPr>
          <p:cNvSpPr>
            <a:spLocks noGrp="1"/>
          </p:cNvSpPr>
          <p:nvPr>
            <p:ph idx="1"/>
          </p:nvPr>
        </p:nvSpPr>
        <p:spPr/>
        <p:txBody>
          <a:bodyPr>
            <a:normAutofit/>
          </a:bodyPr>
          <a:lstStyle/>
          <a:p>
            <a:pPr algn="just">
              <a:buFont typeface="Wingdings" panose="05000000000000000000" pitchFamily="2" charset="2"/>
              <a:buChar char="Ø"/>
            </a:pPr>
            <a:r>
              <a:rPr lang="pt-BR" sz="3200" dirty="0"/>
              <a:t>Foram encontrados percentuais de </a:t>
            </a:r>
            <a:r>
              <a:rPr lang="pt-BR" sz="3200" i="1" dirty="0" err="1"/>
              <a:t>precision</a:t>
            </a:r>
            <a:r>
              <a:rPr lang="pt-BR" sz="3200" i="1" dirty="0"/>
              <a:t>, recall e f-score</a:t>
            </a:r>
            <a:r>
              <a:rPr lang="pt-BR" sz="3200" dirty="0"/>
              <a:t> que não estavam presentes no </a:t>
            </a:r>
            <a:r>
              <a:rPr lang="pt-BR" sz="3200" i="1" dirty="0" err="1"/>
              <a:t>Naive</a:t>
            </a:r>
            <a:r>
              <a:rPr lang="pt-BR" sz="3200" i="1" dirty="0"/>
              <a:t> </a:t>
            </a:r>
            <a:r>
              <a:rPr lang="pt-BR" sz="3200" i="1" dirty="0" err="1"/>
              <a:t>Bayes</a:t>
            </a:r>
            <a:r>
              <a:rPr lang="pt-BR" sz="3200" dirty="0"/>
              <a:t> com relação aos níveis de acidente e houve 65 acertos no primeiro e 67 no segundo. </a:t>
            </a:r>
          </a:p>
          <a:p>
            <a:pPr algn="just">
              <a:buFont typeface="Wingdings" panose="05000000000000000000" pitchFamily="2" charset="2"/>
              <a:buChar char="Ø"/>
            </a:pPr>
            <a:r>
              <a:rPr lang="pt-BR" sz="3200" dirty="0"/>
              <a:t>Percebeu-se que o </a:t>
            </a:r>
            <a:r>
              <a:rPr lang="pt-BR" sz="3200" i="1" dirty="0" err="1"/>
              <a:t>Naive</a:t>
            </a:r>
            <a:r>
              <a:rPr lang="pt-BR" sz="3200" i="1" dirty="0"/>
              <a:t> </a:t>
            </a:r>
            <a:r>
              <a:rPr lang="pt-BR" sz="3200" i="1" dirty="0" err="1"/>
              <a:t>Bayes</a:t>
            </a:r>
            <a:r>
              <a:rPr lang="pt-BR" sz="3200" i="1" dirty="0"/>
              <a:t> </a:t>
            </a:r>
            <a:r>
              <a:rPr lang="pt-BR" sz="3200" dirty="0"/>
              <a:t>é adaptável para o problema, mas o desempenho dele faz compensar o trabalho de implementar um classificador estruturado.</a:t>
            </a:r>
          </a:p>
        </p:txBody>
      </p:sp>
    </p:spTree>
    <p:extLst>
      <p:ext uri="{BB962C8B-B14F-4D97-AF65-F5344CB8AC3E}">
        <p14:creationId xmlns:p14="http://schemas.microsoft.com/office/powerpoint/2010/main" val="979106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77B92E-E5E8-4F3A-9992-6C3A9D37260D}"/>
              </a:ext>
            </a:extLst>
          </p:cNvPr>
          <p:cNvSpPr>
            <a:spLocks noGrp="1"/>
          </p:cNvSpPr>
          <p:nvPr>
            <p:ph type="title"/>
          </p:nvPr>
        </p:nvSpPr>
        <p:spPr/>
        <p:txBody>
          <a:bodyPr/>
          <a:lstStyle/>
          <a:p>
            <a:r>
              <a:rPr lang="pt-BR" b="1" dirty="0"/>
              <a:t>Melhorias possíveis para o classificador</a:t>
            </a:r>
          </a:p>
        </p:txBody>
      </p:sp>
      <p:sp>
        <p:nvSpPr>
          <p:cNvPr id="3" name="Espaço Reservado para Conteúdo 2">
            <a:extLst>
              <a:ext uri="{FF2B5EF4-FFF2-40B4-BE49-F238E27FC236}">
                <a16:creationId xmlns:a16="http://schemas.microsoft.com/office/drawing/2014/main" id="{FA5E9508-D521-4330-8677-8CEC04F279A7}"/>
              </a:ext>
            </a:extLst>
          </p:cNvPr>
          <p:cNvSpPr>
            <a:spLocks noGrp="1"/>
          </p:cNvSpPr>
          <p:nvPr>
            <p:ph idx="1"/>
          </p:nvPr>
        </p:nvSpPr>
        <p:spPr/>
        <p:txBody>
          <a:bodyPr>
            <a:normAutofit/>
          </a:bodyPr>
          <a:lstStyle/>
          <a:p>
            <a:pPr algn="just">
              <a:buFont typeface="Wingdings" panose="05000000000000000000" pitchFamily="2" charset="2"/>
              <a:buChar char="ü"/>
            </a:pPr>
            <a:r>
              <a:rPr lang="pt-BR" dirty="0"/>
              <a:t>Foram realizadas modificações no </a:t>
            </a:r>
            <a:r>
              <a:rPr lang="pt-BR" i="1" dirty="0" err="1"/>
              <a:t>dataset</a:t>
            </a:r>
            <a:r>
              <a:rPr lang="pt-BR" dirty="0"/>
              <a:t>, como agrupamento dos Riscos Críticos comuns.  </a:t>
            </a:r>
          </a:p>
          <a:p>
            <a:pPr algn="just">
              <a:buFont typeface="Wingdings" panose="05000000000000000000" pitchFamily="2" charset="2"/>
              <a:buChar char="ü"/>
            </a:pPr>
            <a:r>
              <a:rPr lang="pt-BR" dirty="0"/>
              <a:t>No caso de um problema real, deveria haver “acordos” de considerações semânticas a respeito dos Riscos Críticos, com o intuito de montar agrupamentos mais abrangentes de tipos com significados semelhantes.</a:t>
            </a:r>
          </a:p>
          <a:p>
            <a:pPr algn="just">
              <a:buFont typeface="Wingdings" panose="05000000000000000000" pitchFamily="2" charset="2"/>
              <a:buChar char="ü"/>
            </a:pPr>
            <a:r>
              <a:rPr lang="pt-BR" dirty="0"/>
              <a:t>Seria somente uma questão de interpretação desses tipos e de um consenso no entendimento comum para quem iria utilizar os resultados do experimento para poder realizar mais agrupamentos.</a:t>
            </a:r>
          </a:p>
        </p:txBody>
      </p:sp>
    </p:spTree>
    <p:extLst>
      <p:ext uri="{BB962C8B-B14F-4D97-AF65-F5344CB8AC3E}">
        <p14:creationId xmlns:p14="http://schemas.microsoft.com/office/powerpoint/2010/main" val="3373499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80C5A9-E600-4704-A62A-6F342B7A486F}"/>
              </a:ext>
            </a:extLst>
          </p:cNvPr>
          <p:cNvSpPr>
            <a:spLocks noGrp="1"/>
          </p:cNvSpPr>
          <p:nvPr>
            <p:ph type="title"/>
          </p:nvPr>
        </p:nvSpPr>
        <p:spPr>
          <a:xfrm>
            <a:off x="838200" y="325368"/>
            <a:ext cx="10515600" cy="1325563"/>
          </a:xfrm>
        </p:spPr>
        <p:txBody>
          <a:bodyPr/>
          <a:lstStyle/>
          <a:p>
            <a:r>
              <a:rPr lang="pt-BR" b="1" dirty="0"/>
              <a:t>Padrões relevantes nos dados</a:t>
            </a:r>
            <a:br>
              <a:rPr lang="pt-BR" b="1" dirty="0"/>
            </a:br>
            <a:endParaRPr lang="pt-BR" b="1" dirty="0"/>
          </a:p>
        </p:txBody>
      </p:sp>
      <p:pic>
        <p:nvPicPr>
          <p:cNvPr id="17" name="Imagem 16">
            <a:extLst>
              <a:ext uri="{FF2B5EF4-FFF2-40B4-BE49-F238E27FC236}">
                <a16:creationId xmlns:a16="http://schemas.microsoft.com/office/drawing/2014/main" id="{DC252C73-8BD7-4CE3-930F-234AFED5AAF2}"/>
              </a:ext>
            </a:extLst>
          </p:cNvPr>
          <p:cNvPicPr>
            <a:picLocks noChangeAspect="1"/>
          </p:cNvPicPr>
          <p:nvPr/>
        </p:nvPicPr>
        <p:blipFill>
          <a:blip r:embed="rId2"/>
          <a:stretch>
            <a:fillRect/>
          </a:stretch>
        </p:blipFill>
        <p:spPr>
          <a:xfrm>
            <a:off x="838201" y="1825625"/>
            <a:ext cx="4674704" cy="4351338"/>
          </a:xfrm>
          <a:prstGeom prst="rect">
            <a:avLst/>
          </a:prstGeom>
        </p:spPr>
      </p:pic>
      <p:pic>
        <p:nvPicPr>
          <p:cNvPr id="19" name="Imagem 18">
            <a:extLst>
              <a:ext uri="{FF2B5EF4-FFF2-40B4-BE49-F238E27FC236}">
                <a16:creationId xmlns:a16="http://schemas.microsoft.com/office/drawing/2014/main" id="{AD3F76B7-7084-4C6F-AFEB-DF3E953C4FE7}"/>
              </a:ext>
            </a:extLst>
          </p:cNvPr>
          <p:cNvPicPr>
            <a:picLocks noChangeAspect="1"/>
          </p:cNvPicPr>
          <p:nvPr/>
        </p:nvPicPr>
        <p:blipFill>
          <a:blip r:embed="rId3"/>
          <a:stretch>
            <a:fillRect/>
          </a:stretch>
        </p:blipFill>
        <p:spPr>
          <a:xfrm>
            <a:off x="6308035" y="1825625"/>
            <a:ext cx="5287617" cy="4853471"/>
          </a:xfrm>
          <a:prstGeom prst="rect">
            <a:avLst/>
          </a:prstGeom>
        </p:spPr>
      </p:pic>
    </p:spTree>
    <p:extLst>
      <p:ext uri="{BB962C8B-B14F-4D97-AF65-F5344CB8AC3E}">
        <p14:creationId xmlns:p14="http://schemas.microsoft.com/office/powerpoint/2010/main" val="36736994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0D1E77-50DD-449C-84BC-0BDC6640CBF6}"/>
              </a:ext>
            </a:extLst>
          </p:cNvPr>
          <p:cNvSpPr>
            <a:spLocks noGrp="1"/>
          </p:cNvSpPr>
          <p:nvPr>
            <p:ph type="title"/>
          </p:nvPr>
        </p:nvSpPr>
        <p:spPr/>
        <p:txBody>
          <a:bodyPr/>
          <a:lstStyle/>
          <a:p>
            <a:r>
              <a:rPr lang="pt-BR" b="1" dirty="0"/>
              <a:t>Padrões relevantes nos dados</a:t>
            </a:r>
            <a:endParaRPr lang="pt-BR" dirty="0"/>
          </a:p>
        </p:txBody>
      </p:sp>
      <p:sp>
        <p:nvSpPr>
          <p:cNvPr id="3" name="Espaço Reservado para Conteúdo 2">
            <a:extLst>
              <a:ext uri="{FF2B5EF4-FFF2-40B4-BE49-F238E27FC236}">
                <a16:creationId xmlns:a16="http://schemas.microsoft.com/office/drawing/2014/main" id="{7092422C-B6A3-4BB6-ADD3-E812B7460D90}"/>
              </a:ext>
            </a:extLst>
          </p:cNvPr>
          <p:cNvSpPr>
            <a:spLocks noGrp="1"/>
          </p:cNvSpPr>
          <p:nvPr>
            <p:ph idx="1"/>
          </p:nvPr>
        </p:nvSpPr>
        <p:spPr/>
        <p:txBody>
          <a:bodyPr>
            <a:normAutofit/>
          </a:bodyPr>
          <a:lstStyle/>
          <a:p>
            <a:pPr algn="just">
              <a:buFont typeface="Wingdings" panose="05000000000000000000" pitchFamily="2" charset="2"/>
              <a:buChar char="Ø"/>
            </a:pPr>
            <a:r>
              <a:rPr lang="pt-BR" dirty="0" err="1"/>
              <a:t>Accident_Level</a:t>
            </a:r>
            <a:r>
              <a:rPr lang="pt-BR" dirty="0"/>
              <a:t> com valor “I” é o mais presente em quantidade de acidentes, mm quase todos os tipos de risco crítico ele é o mais presente.</a:t>
            </a:r>
          </a:p>
          <a:p>
            <a:pPr algn="just">
              <a:buFont typeface="Wingdings" panose="05000000000000000000" pitchFamily="2" charset="2"/>
              <a:buChar char="Ø"/>
            </a:pPr>
            <a:r>
              <a:rPr lang="pt-BR" dirty="0"/>
              <a:t>A quantidade de acidentes por dia da semana mostra a quarta-feira como maior número.</a:t>
            </a:r>
          </a:p>
          <a:p>
            <a:pPr algn="just">
              <a:buFont typeface="Wingdings" panose="05000000000000000000" pitchFamily="2" charset="2"/>
              <a:buChar char="Ø"/>
            </a:pPr>
            <a:r>
              <a:rPr lang="pt-BR" dirty="0"/>
              <a:t>Setor da indústria que mais pesa nesse número é a mineração (Mining). Ainda nos dias da semana, o nível I de acidente também seguiu a tendência de mais presença.</a:t>
            </a:r>
          </a:p>
        </p:txBody>
      </p:sp>
    </p:spTree>
    <p:extLst>
      <p:ext uri="{BB962C8B-B14F-4D97-AF65-F5344CB8AC3E}">
        <p14:creationId xmlns:p14="http://schemas.microsoft.com/office/powerpoint/2010/main" val="4730072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8CC07A-C9B9-4F59-85CC-D01F48C93ABC}"/>
              </a:ext>
            </a:extLst>
          </p:cNvPr>
          <p:cNvSpPr>
            <a:spLocks noGrp="1"/>
          </p:cNvSpPr>
          <p:nvPr>
            <p:ph type="title"/>
          </p:nvPr>
        </p:nvSpPr>
        <p:spPr/>
        <p:txBody>
          <a:bodyPr/>
          <a:lstStyle/>
          <a:p>
            <a:r>
              <a:rPr lang="pt-BR" b="1" dirty="0"/>
              <a:t>Padrões relevantes nos dados</a:t>
            </a:r>
            <a:endParaRPr lang="pt-BR" dirty="0"/>
          </a:p>
        </p:txBody>
      </p:sp>
      <p:sp>
        <p:nvSpPr>
          <p:cNvPr id="3" name="Espaço Reservado para Conteúdo 2">
            <a:extLst>
              <a:ext uri="{FF2B5EF4-FFF2-40B4-BE49-F238E27FC236}">
                <a16:creationId xmlns:a16="http://schemas.microsoft.com/office/drawing/2014/main" id="{51FB2C81-61E4-4ADD-8396-719519CEF8F3}"/>
              </a:ext>
            </a:extLst>
          </p:cNvPr>
          <p:cNvSpPr>
            <a:spLocks noGrp="1"/>
          </p:cNvSpPr>
          <p:nvPr>
            <p:ph idx="1"/>
          </p:nvPr>
        </p:nvSpPr>
        <p:spPr/>
        <p:txBody>
          <a:bodyPr/>
          <a:lstStyle/>
          <a:p>
            <a:pPr>
              <a:buFont typeface="Wingdings" panose="05000000000000000000" pitchFamily="2" charset="2"/>
              <a:buChar char="Ø"/>
            </a:pPr>
            <a:r>
              <a:rPr lang="pt-BR" dirty="0"/>
              <a:t>Quando são confrontados a quantidade de acidentes e os gêneros masculino e feminino, é possível perceber, por cada nível de acidente, as quantidades de acidentados de cada tipo.</a:t>
            </a:r>
          </a:p>
          <a:p>
            <a:pPr>
              <a:buFont typeface="Wingdings" panose="05000000000000000000" pitchFamily="2" charset="2"/>
              <a:buChar char="Ø"/>
            </a:pPr>
            <a:r>
              <a:rPr lang="pt-BR" dirty="0"/>
              <a:t>Os homens acidentam-se mais que as mulheres.</a:t>
            </a:r>
          </a:p>
        </p:txBody>
      </p:sp>
    </p:spTree>
    <p:extLst>
      <p:ext uri="{BB962C8B-B14F-4D97-AF65-F5344CB8AC3E}">
        <p14:creationId xmlns:p14="http://schemas.microsoft.com/office/powerpoint/2010/main" val="2520953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DC6BF9-0AF2-4088-AF51-9352463D21CA}"/>
              </a:ext>
            </a:extLst>
          </p:cNvPr>
          <p:cNvSpPr>
            <a:spLocks noGrp="1"/>
          </p:cNvSpPr>
          <p:nvPr>
            <p:ph type="title"/>
          </p:nvPr>
        </p:nvSpPr>
        <p:spPr/>
        <p:txBody>
          <a:bodyPr/>
          <a:lstStyle/>
          <a:p>
            <a:r>
              <a:rPr lang="pt-BR" b="1" dirty="0"/>
              <a:t>Considerações Finais</a:t>
            </a:r>
          </a:p>
        </p:txBody>
      </p:sp>
      <p:sp>
        <p:nvSpPr>
          <p:cNvPr id="3" name="Espaço Reservado para Conteúdo 2">
            <a:extLst>
              <a:ext uri="{FF2B5EF4-FFF2-40B4-BE49-F238E27FC236}">
                <a16:creationId xmlns:a16="http://schemas.microsoft.com/office/drawing/2014/main" id="{B30A105C-CC22-46B1-8B7E-AF2D3E4B5DFD}"/>
              </a:ext>
            </a:extLst>
          </p:cNvPr>
          <p:cNvSpPr>
            <a:spLocks noGrp="1"/>
          </p:cNvSpPr>
          <p:nvPr>
            <p:ph idx="1"/>
          </p:nvPr>
        </p:nvSpPr>
        <p:spPr/>
        <p:txBody>
          <a:bodyPr/>
          <a:lstStyle/>
          <a:p>
            <a:pPr algn="just">
              <a:buFont typeface="Wingdings" panose="05000000000000000000" pitchFamily="2" charset="2"/>
              <a:buChar char="Ø"/>
            </a:pPr>
            <a:r>
              <a:rPr lang="pt-BR" dirty="0"/>
              <a:t>A equipe foi capaz de preparar o conjunto fornecido usando bibliotecas simples da linguagem Python e aplicando técnicas que permitiram tornar o </a:t>
            </a:r>
            <a:r>
              <a:rPr lang="pt-BR" i="1" dirty="0" err="1"/>
              <a:t>dataset</a:t>
            </a:r>
            <a:r>
              <a:rPr lang="pt-BR" dirty="0"/>
              <a:t> um conjunto de dados capaz de ser submetido aos algoritmos aprendidos.</a:t>
            </a:r>
          </a:p>
          <a:p>
            <a:pPr algn="just">
              <a:buFont typeface="Wingdings" panose="05000000000000000000" pitchFamily="2" charset="2"/>
              <a:buChar char="Ø"/>
            </a:pPr>
            <a:r>
              <a:rPr lang="pt-BR" dirty="0"/>
              <a:t>Apesar de ser uma linguagem nova para ⅔ da equipe, a curva de aprendizado foi vencida sem muita dificuldade, acreditamos que devido à aula, onde foi apresentado o primeiro Notebook </a:t>
            </a:r>
            <a:r>
              <a:rPr lang="pt-BR" dirty="0" err="1"/>
              <a:t>Jupyter</a:t>
            </a:r>
            <a:r>
              <a:rPr lang="pt-BR" dirty="0"/>
              <a:t> do </a:t>
            </a:r>
            <a:r>
              <a:rPr lang="pt-BR" dirty="0" err="1"/>
              <a:t>Colab</a:t>
            </a:r>
            <a:r>
              <a:rPr lang="pt-BR" dirty="0"/>
              <a:t>.</a:t>
            </a:r>
          </a:p>
        </p:txBody>
      </p:sp>
    </p:spTree>
    <p:extLst>
      <p:ext uri="{BB962C8B-B14F-4D97-AF65-F5344CB8AC3E}">
        <p14:creationId xmlns:p14="http://schemas.microsoft.com/office/powerpoint/2010/main" val="1320514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105F39F-5EEA-4663-982F-6B6D0B9677B1}"/>
              </a:ext>
            </a:extLst>
          </p:cNvPr>
          <p:cNvSpPr>
            <a:spLocks noGrp="1"/>
          </p:cNvSpPr>
          <p:nvPr>
            <p:ph type="title"/>
          </p:nvPr>
        </p:nvSpPr>
        <p:spPr/>
        <p:txBody>
          <a:bodyPr>
            <a:normAutofit/>
          </a:bodyPr>
          <a:lstStyle/>
          <a:p>
            <a:pPr algn="ctr"/>
            <a:r>
              <a:rPr lang="pt-BR" sz="5400" b="1" dirty="0"/>
              <a:t>Roteiro</a:t>
            </a:r>
          </a:p>
        </p:txBody>
      </p:sp>
      <p:sp>
        <p:nvSpPr>
          <p:cNvPr id="3" name="Espaço Reservado para Conteúdo 2">
            <a:extLst>
              <a:ext uri="{FF2B5EF4-FFF2-40B4-BE49-F238E27FC236}">
                <a16:creationId xmlns:a16="http://schemas.microsoft.com/office/drawing/2014/main" id="{E4D64961-46EA-4719-8F7E-E6B39550CDF3}"/>
              </a:ext>
            </a:extLst>
          </p:cNvPr>
          <p:cNvSpPr>
            <a:spLocks noGrp="1"/>
          </p:cNvSpPr>
          <p:nvPr>
            <p:ph idx="1"/>
          </p:nvPr>
        </p:nvSpPr>
        <p:spPr/>
        <p:txBody>
          <a:bodyPr>
            <a:normAutofit lnSpcReduction="10000"/>
          </a:bodyPr>
          <a:lstStyle/>
          <a:p>
            <a:r>
              <a:rPr lang="pt-BR" dirty="0"/>
              <a:t>Introdução</a:t>
            </a:r>
          </a:p>
          <a:p>
            <a:r>
              <a:rPr lang="pt-BR" dirty="0"/>
              <a:t>Descrição dos Classificadores e </a:t>
            </a:r>
            <a:r>
              <a:rPr lang="pt-BR" i="1" dirty="0" err="1"/>
              <a:t>Dataset</a:t>
            </a:r>
            <a:r>
              <a:rPr lang="pt-BR" dirty="0"/>
              <a:t> </a:t>
            </a:r>
          </a:p>
          <a:p>
            <a:pPr lvl="1">
              <a:buFont typeface="Wingdings" panose="05000000000000000000" pitchFamily="2" charset="2"/>
              <a:buChar char="q"/>
            </a:pPr>
            <a:r>
              <a:rPr lang="pt-BR" b="1" dirty="0"/>
              <a:t>A</a:t>
            </a:r>
            <a:r>
              <a:rPr lang="pt-BR" sz="2400" b="1" dirty="0"/>
              <a:t>nálises e a Preparação dos Dados</a:t>
            </a:r>
            <a:r>
              <a:rPr lang="pt-BR" sz="2400" dirty="0"/>
              <a:t>.</a:t>
            </a:r>
            <a:endParaRPr lang="pt-BR" dirty="0"/>
          </a:p>
          <a:p>
            <a:pPr lvl="1">
              <a:buFont typeface="Wingdings" panose="05000000000000000000" pitchFamily="2" charset="2"/>
              <a:buChar char="q"/>
            </a:pPr>
            <a:r>
              <a:rPr lang="pt-BR" b="1" dirty="0"/>
              <a:t>Testes e Treinamentos</a:t>
            </a:r>
          </a:p>
          <a:p>
            <a:pPr lvl="1">
              <a:buFont typeface="Wingdings" panose="05000000000000000000" pitchFamily="2" charset="2"/>
              <a:buChar char="q"/>
            </a:pPr>
            <a:r>
              <a:rPr lang="pt-BR" b="1" dirty="0"/>
              <a:t>Classificadores implementados</a:t>
            </a:r>
          </a:p>
          <a:p>
            <a:pPr lvl="1">
              <a:buFont typeface="Wingdings" panose="05000000000000000000" pitchFamily="2" charset="2"/>
              <a:buChar char="q"/>
            </a:pPr>
            <a:r>
              <a:rPr lang="pt-BR" b="1" dirty="0"/>
              <a:t>Funções implementadas</a:t>
            </a:r>
          </a:p>
          <a:p>
            <a:pPr lvl="1">
              <a:buFont typeface="Wingdings" panose="05000000000000000000" pitchFamily="2" charset="2"/>
              <a:buChar char="q"/>
            </a:pPr>
            <a:r>
              <a:rPr lang="pt-BR" b="1" dirty="0"/>
              <a:t>Análise dos resultados</a:t>
            </a:r>
          </a:p>
          <a:p>
            <a:pPr lvl="1">
              <a:buFont typeface="Wingdings" panose="05000000000000000000" pitchFamily="2" charset="2"/>
              <a:buChar char="q"/>
            </a:pPr>
            <a:r>
              <a:rPr lang="pt-BR" b="1" dirty="0"/>
              <a:t>Melhorias possíveis para o classificador</a:t>
            </a:r>
          </a:p>
          <a:p>
            <a:pPr lvl="1">
              <a:buFont typeface="Wingdings" panose="05000000000000000000" pitchFamily="2" charset="2"/>
              <a:buChar char="q"/>
            </a:pPr>
            <a:r>
              <a:rPr lang="pt-BR" b="1" dirty="0"/>
              <a:t>Padrões relevantes nos dados</a:t>
            </a:r>
          </a:p>
          <a:p>
            <a:pPr lvl="1">
              <a:buFont typeface="Wingdings" panose="05000000000000000000" pitchFamily="2" charset="2"/>
              <a:buChar char="q"/>
            </a:pPr>
            <a:r>
              <a:rPr lang="pt-BR" b="1" dirty="0"/>
              <a:t>Considerações finais</a:t>
            </a:r>
          </a:p>
          <a:p>
            <a:r>
              <a:rPr lang="pt-BR" dirty="0"/>
              <a:t>Referências</a:t>
            </a:r>
          </a:p>
          <a:p>
            <a:pPr marL="0" indent="0">
              <a:buNone/>
            </a:pPr>
            <a:endParaRPr lang="pt-BR" dirty="0"/>
          </a:p>
        </p:txBody>
      </p:sp>
    </p:spTree>
    <p:extLst>
      <p:ext uri="{BB962C8B-B14F-4D97-AF65-F5344CB8AC3E}">
        <p14:creationId xmlns:p14="http://schemas.microsoft.com/office/powerpoint/2010/main" val="30461337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0E0839-D00A-44F2-8141-E959E6EF01DD}"/>
              </a:ext>
            </a:extLst>
          </p:cNvPr>
          <p:cNvSpPr>
            <a:spLocks noGrp="1"/>
          </p:cNvSpPr>
          <p:nvPr>
            <p:ph type="title"/>
          </p:nvPr>
        </p:nvSpPr>
        <p:spPr/>
        <p:txBody>
          <a:bodyPr/>
          <a:lstStyle/>
          <a:p>
            <a:r>
              <a:rPr lang="pt-BR" b="1" dirty="0"/>
              <a:t>Referências</a:t>
            </a:r>
          </a:p>
        </p:txBody>
      </p:sp>
      <p:sp>
        <p:nvSpPr>
          <p:cNvPr id="3" name="Espaço Reservado para Conteúdo 2">
            <a:extLst>
              <a:ext uri="{FF2B5EF4-FFF2-40B4-BE49-F238E27FC236}">
                <a16:creationId xmlns:a16="http://schemas.microsoft.com/office/drawing/2014/main" id="{C84664B5-19C3-45C4-9CC1-EBD5EB6AA16B}"/>
              </a:ext>
            </a:extLst>
          </p:cNvPr>
          <p:cNvSpPr>
            <a:spLocks noGrp="1"/>
          </p:cNvSpPr>
          <p:nvPr>
            <p:ph idx="1"/>
          </p:nvPr>
        </p:nvSpPr>
        <p:spPr/>
        <p:txBody>
          <a:bodyPr/>
          <a:lstStyle/>
          <a:p>
            <a:pPr marL="0" indent="0">
              <a:buNone/>
            </a:pPr>
            <a:r>
              <a:rPr lang="en-US" dirty="0"/>
              <a:t>[1] R. G. Wiley, ELINT : the interception and analysis of radar signals.</a:t>
            </a:r>
          </a:p>
          <a:p>
            <a:pPr marL="0" indent="0">
              <a:buNone/>
            </a:pPr>
            <a:r>
              <a:rPr lang="en-US" dirty="0"/>
              <a:t>Artech House, 2006.</a:t>
            </a:r>
            <a:endParaRPr lang="pt-BR" dirty="0"/>
          </a:p>
        </p:txBody>
      </p:sp>
    </p:spTree>
    <p:extLst>
      <p:ext uri="{BB962C8B-B14F-4D97-AF65-F5344CB8AC3E}">
        <p14:creationId xmlns:p14="http://schemas.microsoft.com/office/powerpoint/2010/main" val="26349214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105F39F-5EEA-4663-982F-6B6D0B9677B1}"/>
              </a:ext>
            </a:extLst>
          </p:cNvPr>
          <p:cNvSpPr>
            <a:spLocks noGrp="1"/>
          </p:cNvSpPr>
          <p:nvPr>
            <p:ph type="title"/>
          </p:nvPr>
        </p:nvSpPr>
        <p:spPr/>
        <p:txBody>
          <a:bodyPr>
            <a:normAutofit/>
          </a:bodyPr>
          <a:lstStyle/>
          <a:p>
            <a:pPr algn="ctr"/>
            <a:r>
              <a:rPr lang="pt-BR" sz="5400" b="1" dirty="0"/>
              <a:t>Roteiro</a:t>
            </a:r>
          </a:p>
        </p:txBody>
      </p:sp>
      <p:sp>
        <p:nvSpPr>
          <p:cNvPr id="3" name="Espaço Reservado para Conteúdo 2">
            <a:extLst>
              <a:ext uri="{FF2B5EF4-FFF2-40B4-BE49-F238E27FC236}">
                <a16:creationId xmlns:a16="http://schemas.microsoft.com/office/drawing/2014/main" id="{E4D64961-46EA-4719-8F7E-E6B39550CDF3}"/>
              </a:ext>
            </a:extLst>
          </p:cNvPr>
          <p:cNvSpPr>
            <a:spLocks noGrp="1"/>
          </p:cNvSpPr>
          <p:nvPr>
            <p:ph idx="1"/>
          </p:nvPr>
        </p:nvSpPr>
        <p:spPr/>
        <p:txBody>
          <a:bodyPr>
            <a:normAutofit lnSpcReduction="10000"/>
          </a:bodyPr>
          <a:lstStyle/>
          <a:p>
            <a:r>
              <a:rPr lang="pt-BR" dirty="0"/>
              <a:t>Introdução</a:t>
            </a:r>
          </a:p>
          <a:p>
            <a:r>
              <a:rPr lang="pt-BR" dirty="0"/>
              <a:t>Descrição dos Classificadores e </a:t>
            </a:r>
            <a:r>
              <a:rPr lang="pt-BR" i="1" dirty="0" err="1"/>
              <a:t>Dataset</a:t>
            </a:r>
            <a:r>
              <a:rPr lang="pt-BR" dirty="0"/>
              <a:t> </a:t>
            </a:r>
          </a:p>
          <a:p>
            <a:pPr lvl="1">
              <a:buFont typeface="Wingdings" panose="05000000000000000000" pitchFamily="2" charset="2"/>
              <a:buChar char="q"/>
            </a:pPr>
            <a:r>
              <a:rPr lang="pt-BR" b="1" dirty="0"/>
              <a:t>A</a:t>
            </a:r>
            <a:r>
              <a:rPr lang="pt-BR" sz="2400" b="1" dirty="0"/>
              <a:t>nálises e a Preparação dos Dados</a:t>
            </a:r>
            <a:r>
              <a:rPr lang="pt-BR" sz="2400" dirty="0"/>
              <a:t>.</a:t>
            </a:r>
            <a:endParaRPr lang="pt-BR" dirty="0"/>
          </a:p>
          <a:p>
            <a:pPr lvl="1">
              <a:buFont typeface="Wingdings" panose="05000000000000000000" pitchFamily="2" charset="2"/>
              <a:buChar char="q"/>
            </a:pPr>
            <a:r>
              <a:rPr lang="pt-BR" b="1" dirty="0"/>
              <a:t>Testes e Treinamentos</a:t>
            </a:r>
          </a:p>
          <a:p>
            <a:pPr lvl="1">
              <a:buFont typeface="Wingdings" panose="05000000000000000000" pitchFamily="2" charset="2"/>
              <a:buChar char="q"/>
            </a:pPr>
            <a:r>
              <a:rPr lang="pt-BR" b="1" dirty="0"/>
              <a:t>Classificadores implementados</a:t>
            </a:r>
          </a:p>
          <a:p>
            <a:pPr lvl="1">
              <a:buFont typeface="Wingdings" panose="05000000000000000000" pitchFamily="2" charset="2"/>
              <a:buChar char="q"/>
            </a:pPr>
            <a:r>
              <a:rPr lang="pt-BR" b="1" dirty="0"/>
              <a:t>Funções implementadas</a:t>
            </a:r>
          </a:p>
          <a:p>
            <a:pPr lvl="1">
              <a:buFont typeface="Wingdings" panose="05000000000000000000" pitchFamily="2" charset="2"/>
              <a:buChar char="q"/>
            </a:pPr>
            <a:r>
              <a:rPr lang="pt-BR" b="1" dirty="0"/>
              <a:t>Análise dos resultados</a:t>
            </a:r>
          </a:p>
          <a:p>
            <a:pPr lvl="1">
              <a:buFont typeface="Wingdings" panose="05000000000000000000" pitchFamily="2" charset="2"/>
              <a:buChar char="q"/>
            </a:pPr>
            <a:r>
              <a:rPr lang="pt-BR" b="1" dirty="0"/>
              <a:t>Melhorias possíveis para o classificador</a:t>
            </a:r>
          </a:p>
          <a:p>
            <a:pPr lvl="1">
              <a:buFont typeface="Wingdings" panose="05000000000000000000" pitchFamily="2" charset="2"/>
              <a:buChar char="q"/>
            </a:pPr>
            <a:r>
              <a:rPr lang="pt-BR" b="1" dirty="0"/>
              <a:t>Padrões relevantes nos dados</a:t>
            </a:r>
          </a:p>
          <a:p>
            <a:pPr lvl="1">
              <a:buFont typeface="Wingdings" panose="05000000000000000000" pitchFamily="2" charset="2"/>
              <a:buChar char="q"/>
            </a:pPr>
            <a:r>
              <a:rPr lang="pt-BR" b="1" dirty="0"/>
              <a:t>Considerações finais</a:t>
            </a:r>
          </a:p>
          <a:p>
            <a:r>
              <a:rPr lang="pt-BR" dirty="0"/>
              <a:t>Referências</a:t>
            </a:r>
          </a:p>
          <a:p>
            <a:pPr marL="0" indent="0">
              <a:buNone/>
            </a:pPr>
            <a:endParaRPr lang="pt-BR" dirty="0"/>
          </a:p>
        </p:txBody>
      </p:sp>
    </p:spTree>
    <p:extLst>
      <p:ext uri="{BB962C8B-B14F-4D97-AF65-F5344CB8AC3E}">
        <p14:creationId xmlns:p14="http://schemas.microsoft.com/office/powerpoint/2010/main" val="14619907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504E16-B4ED-464B-8FE4-26507B0556C3}"/>
              </a:ext>
            </a:extLst>
          </p:cNvPr>
          <p:cNvSpPr>
            <a:spLocks noGrp="1"/>
          </p:cNvSpPr>
          <p:nvPr>
            <p:ph type="title"/>
          </p:nvPr>
        </p:nvSpPr>
        <p:spPr/>
        <p:txBody>
          <a:bodyPr/>
          <a:lstStyle/>
          <a:p>
            <a:r>
              <a:rPr lang="pt-BR" dirty="0"/>
              <a:t>Dúvidas/Perguntas ?</a:t>
            </a:r>
            <a:br>
              <a:rPr lang="pt-BR" dirty="0"/>
            </a:br>
            <a:endParaRPr lang="pt-BR" dirty="0"/>
          </a:p>
        </p:txBody>
      </p:sp>
      <p:sp>
        <p:nvSpPr>
          <p:cNvPr id="3" name="Espaço Reservado para Conteúdo 2">
            <a:extLst>
              <a:ext uri="{FF2B5EF4-FFF2-40B4-BE49-F238E27FC236}">
                <a16:creationId xmlns:a16="http://schemas.microsoft.com/office/drawing/2014/main" id="{1863FF59-1A89-4CD5-81B6-1849640219B5}"/>
              </a:ext>
            </a:extLst>
          </p:cNvPr>
          <p:cNvSpPr>
            <a:spLocks noGrp="1"/>
          </p:cNvSpPr>
          <p:nvPr>
            <p:ph idx="1"/>
          </p:nvPr>
        </p:nvSpPr>
        <p:spPr/>
        <p:txBody>
          <a:bodyPr/>
          <a:lstStyle/>
          <a:p>
            <a:pPr marL="0" indent="0">
              <a:buNone/>
            </a:pPr>
            <a:r>
              <a:rPr lang="pt-BR" dirty="0"/>
              <a:t>Contatos:</a:t>
            </a:r>
          </a:p>
          <a:p>
            <a:endParaRPr lang="pt-BR" dirty="0"/>
          </a:p>
          <a:p>
            <a:r>
              <a:rPr lang="pt-BR" dirty="0" err="1"/>
              <a:t>Cel</a:t>
            </a:r>
            <a:r>
              <a:rPr lang="pt-BR" dirty="0"/>
              <a:t> Rodrigues: </a:t>
            </a:r>
            <a:r>
              <a:rPr lang="pt-BR" dirty="0">
                <a:hlinkClick r:id="rId2"/>
              </a:rPr>
              <a:t>rodriguezlaar@gmail.com</a:t>
            </a:r>
            <a:endParaRPr lang="pt-BR" dirty="0"/>
          </a:p>
          <a:p>
            <a:endParaRPr lang="pt-BR" dirty="0"/>
          </a:p>
          <a:p>
            <a:r>
              <a:rPr lang="pt-BR" dirty="0" err="1"/>
              <a:t>Cap</a:t>
            </a:r>
            <a:r>
              <a:rPr lang="pt-BR" dirty="0"/>
              <a:t> </a:t>
            </a:r>
            <a:r>
              <a:rPr lang="pt-BR" dirty="0" err="1"/>
              <a:t>Raoni</a:t>
            </a:r>
            <a:r>
              <a:rPr lang="pt-BR" dirty="0"/>
              <a:t>: </a:t>
            </a:r>
            <a:r>
              <a:rPr lang="pt-BR" dirty="0">
                <a:hlinkClick r:id="rId3"/>
              </a:rPr>
              <a:t>raoni.avi@gmail.com</a:t>
            </a:r>
            <a:endParaRPr lang="pt-BR" dirty="0"/>
          </a:p>
          <a:p>
            <a:endParaRPr lang="pt-BR" dirty="0"/>
          </a:p>
          <a:p>
            <a:r>
              <a:rPr lang="pt-BR" dirty="0" err="1"/>
              <a:t>Ten</a:t>
            </a:r>
            <a:r>
              <a:rPr lang="pt-BR" dirty="0"/>
              <a:t> Odair: </a:t>
            </a:r>
            <a:r>
              <a:rPr lang="pt-BR" dirty="0">
                <a:hlinkClick r:id="rId4"/>
              </a:rPr>
              <a:t>odair@ita.br</a:t>
            </a:r>
            <a:r>
              <a:rPr lang="pt-BR" dirty="0"/>
              <a:t> </a:t>
            </a:r>
          </a:p>
          <a:p>
            <a:endParaRPr lang="pt-BR" dirty="0"/>
          </a:p>
          <a:p>
            <a:endParaRPr lang="pt-BR" dirty="0"/>
          </a:p>
          <a:p>
            <a:endParaRPr lang="pt-BR" dirty="0"/>
          </a:p>
        </p:txBody>
      </p:sp>
    </p:spTree>
    <p:extLst>
      <p:ext uri="{BB962C8B-B14F-4D97-AF65-F5344CB8AC3E}">
        <p14:creationId xmlns:p14="http://schemas.microsoft.com/office/powerpoint/2010/main" val="2449800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45FD9B-BCD5-4A1C-9C08-5E90EE81B0AE}"/>
              </a:ext>
            </a:extLst>
          </p:cNvPr>
          <p:cNvSpPr>
            <a:spLocks noGrp="1"/>
          </p:cNvSpPr>
          <p:nvPr>
            <p:ph type="title"/>
          </p:nvPr>
        </p:nvSpPr>
        <p:spPr/>
        <p:txBody>
          <a:bodyPr/>
          <a:lstStyle/>
          <a:p>
            <a:r>
              <a:rPr lang="pt-BR" b="1" dirty="0"/>
              <a:t>Introdução</a:t>
            </a:r>
          </a:p>
        </p:txBody>
      </p:sp>
      <p:sp>
        <p:nvSpPr>
          <p:cNvPr id="3" name="Espaço Reservado para Conteúdo 2">
            <a:extLst>
              <a:ext uri="{FF2B5EF4-FFF2-40B4-BE49-F238E27FC236}">
                <a16:creationId xmlns:a16="http://schemas.microsoft.com/office/drawing/2014/main" id="{9F8E26A2-AE9E-4F00-A0B6-24F6E860874E}"/>
              </a:ext>
            </a:extLst>
          </p:cNvPr>
          <p:cNvSpPr>
            <a:spLocks noGrp="1"/>
          </p:cNvSpPr>
          <p:nvPr>
            <p:ph idx="1"/>
          </p:nvPr>
        </p:nvSpPr>
        <p:spPr/>
        <p:txBody>
          <a:bodyPr>
            <a:normAutofit/>
          </a:bodyPr>
          <a:lstStyle/>
          <a:p>
            <a:pPr>
              <a:buFont typeface="Wingdings" panose="05000000000000000000" pitchFamily="2" charset="2"/>
              <a:buChar char="Ø"/>
            </a:pPr>
            <a:r>
              <a:rPr lang="pt-BR" dirty="0"/>
              <a:t>Classificação </a:t>
            </a:r>
            <a:r>
              <a:rPr lang="pt-BR" dirty="0">
                <a:sym typeface="Wingdings" panose="05000000000000000000" pitchFamily="2" charset="2"/>
              </a:rPr>
              <a:t> </a:t>
            </a:r>
            <a:r>
              <a:rPr lang="pt-BR" dirty="0"/>
              <a:t>processo de predição de um conjunto de Classes, dado um conjunto de “</a:t>
            </a:r>
            <a:r>
              <a:rPr lang="pt-BR" i="1" dirty="0"/>
              <a:t>data points</a:t>
            </a:r>
            <a:r>
              <a:rPr lang="pt-BR" dirty="0"/>
              <a:t>”. As classes também podem ser chamadas de alvos ou categorias e a modelagem da classificação preditiva é a ação de tornar mais próxima uma função de mapeamento (f) considerando variáveis de entrada (x) e de saída (y), descritas em um </a:t>
            </a:r>
            <a:r>
              <a:rPr lang="pt-BR" i="1" dirty="0" err="1"/>
              <a:t>dataset</a:t>
            </a:r>
            <a:r>
              <a:rPr lang="pt-BR" dirty="0"/>
              <a:t>.</a:t>
            </a:r>
          </a:p>
          <a:p>
            <a:pPr>
              <a:buFont typeface="Wingdings" panose="05000000000000000000" pitchFamily="2" charset="2"/>
              <a:buChar char="Ø"/>
            </a:pPr>
            <a:r>
              <a:rPr lang="pt-BR" dirty="0"/>
              <a:t>Objetivo </a:t>
            </a:r>
            <a:r>
              <a:rPr lang="pt-BR" dirty="0">
                <a:sym typeface="Wingdings" panose="05000000000000000000" pitchFamily="2" charset="2"/>
              </a:rPr>
              <a:t> </a:t>
            </a:r>
            <a:r>
              <a:rPr lang="pt-BR" dirty="0"/>
              <a:t>realizar a classificação dos dados fornecidos de forma a responder questões de relevância (QR) descritas no enunciado, tais como padrões relevantes nos dados, variáveis categóricas e outras.</a:t>
            </a:r>
          </a:p>
        </p:txBody>
      </p:sp>
    </p:spTree>
    <p:extLst>
      <p:ext uri="{BB962C8B-B14F-4D97-AF65-F5344CB8AC3E}">
        <p14:creationId xmlns:p14="http://schemas.microsoft.com/office/powerpoint/2010/main" val="23868383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42C6A2-666D-45F1-BEFA-BFBAE56534A8}"/>
              </a:ext>
            </a:extLst>
          </p:cNvPr>
          <p:cNvSpPr>
            <a:spLocks noGrp="1"/>
          </p:cNvSpPr>
          <p:nvPr>
            <p:ph type="title"/>
          </p:nvPr>
        </p:nvSpPr>
        <p:spPr/>
        <p:txBody>
          <a:bodyPr>
            <a:normAutofit/>
          </a:bodyPr>
          <a:lstStyle/>
          <a:p>
            <a:r>
              <a:rPr lang="pt-BR" b="1" dirty="0"/>
              <a:t>Descrição dos Classificadores e </a:t>
            </a:r>
            <a:r>
              <a:rPr lang="pt-BR" b="1" i="1" dirty="0" err="1"/>
              <a:t>Dataset</a:t>
            </a:r>
            <a:endParaRPr lang="pt-BR" b="1" dirty="0"/>
          </a:p>
        </p:txBody>
      </p:sp>
      <p:sp>
        <p:nvSpPr>
          <p:cNvPr id="3" name="Espaço Reservado para Conteúdo 2">
            <a:extLst>
              <a:ext uri="{FF2B5EF4-FFF2-40B4-BE49-F238E27FC236}">
                <a16:creationId xmlns:a16="http://schemas.microsoft.com/office/drawing/2014/main" id="{C1607AFC-B80A-42F3-A8A8-DD4F4A4709AA}"/>
              </a:ext>
            </a:extLst>
          </p:cNvPr>
          <p:cNvSpPr>
            <a:spLocks noGrp="1"/>
          </p:cNvSpPr>
          <p:nvPr>
            <p:ph idx="1"/>
          </p:nvPr>
        </p:nvSpPr>
        <p:spPr/>
        <p:txBody>
          <a:bodyPr>
            <a:normAutofit/>
          </a:bodyPr>
          <a:lstStyle/>
          <a:p>
            <a:pPr>
              <a:buFont typeface="Wingdings" panose="05000000000000000000" pitchFamily="2" charset="2"/>
              <a:buChar char="Ø"/>
            </a:pPr>
            <a:r>
              <a:rPr lang="pt-BR" sz="3200" i="1" dirty="0" err="1"/>
              <a:t>Dataset</a:t>
            </a:r>
            <a:r>
              <a:rPr lang="pt-BR" sz="3200" i="1" dirty="0"/>
              <a:t>:</a:t>
            </a:r>
            <a:r>
              <a:rPr lang="pt-BR" sz="3200" dirty="0"/>
              <a:t> fornecido de forma tabular, no formato .</a:t>
            </a:r>
            <a:r>
              <a:rPr lang="pt-BR" sz="3200" dirty="0" err="1"/>
              <a:t>csv</a:t>
            </a:r>
            <a:r>
              <a:rPr lang="pt-BR" sz="3200" dirty="0"/>
              <a:t>, e contém a descrição de vários itens relativos a acidentes de trabalho documentados, linha por linha, sendo cada uma delas um registro deles. </a:t>
            </a:r>
          </a:p>
          <a:p>
            <a:pPr>
              <a:buFont typeface="Wingdings" panose="05000000000000000000" pitchFamily="2" charset="2"/>
              <a:buChar char="Ø"/>
            </a:pPr>
            <a:r>
              <a:rPr lang="pt-BR" sz="3200" dirty="0"/>
              <a:t>Por meio de comandos do Python3 executados no </a:t>
            </a:r>
            <a:r>
              <a:rPr lang="pt-BR" sz="3200" dirty="0" err="1"/>
              <a:t>colab</a:t>
            </a:r>
            <a:r>
              <a:rPr lang="pt-BR" sz="3200" dirty="0"/>
              <a:t>, temos o resultado no próximo slide.  </a:t>
            </a:r>
          </a:p>
          <a:p>
            <a:pPr>
              <a:buFont typeface="Wingdings" panose="05000000000000000000" pitchFamily="2" charset="2"/>
              <a:buChar char="Ø"/>
            </a:pPr>
            <a:r>
              <a:rPr lang="pt-BR" sz="3200" dirty="0"/>
              <a:t>Após visualização, a equipe iniciou as análises e a Preparação dos Dados.</a:t>
            </a:r>
          </a:p>
        </p:txBody>
      </p:sp>
    </p:spTree>
    <p:extLst>
      <p:ext uri="{BB962C8B-B14F-4D97-AF65-F5344CB8AC3E}">
        <p14:creationId xmlns:p14="http://schemas.microsoft.com/office/powerpoint/2010/main" val="1119961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ço Reservado para Conteúdo 6">
            <a:extLst>
              <a:ext uri="{FF2B5EF4-FFF2-40B4-BE49-F238E27FC236}">
                <a16:creationId xmlns:a16="http://schemas.microsoft.com/office/drawing/2014/main" id="{05EE329D-710D-4F75-AED6-4AA4A657AA21}"/>
              </a:ext>
            </a:extLst>
          </p:cNvPr>
          <p:cNvSpPr>
            <a:spLocks noGrp="1"/>
          </p:cNvSpPr>
          <p:nvPr>
            <p:ph idx="1"/>
          </p:nvPr>
        </p:nvSpPr>
        <p:spPr/>
        <p:txBody>
          <a:bodyPr/>
          <a:lstStyle/>
          <a:p>
            <a:endParaRPr lang="pt-BR"/>
          </a:p>
        </p:txBody>
      </p:sp>
      <p:pic>
        <p:nvPicPr>
          <p:cNvPr id="9" name="Imagem 8">
            <a:extLst>
              <a:ext uri="{FF2B5EF4-FFF2-40B4-BE49-F238E27FC236}">
                <a16:creationId xmlns:a16="http://schemas.microsoft.com/office/drawing/2014/main" id="{6B7AC1DB-2B96-4E1B-8B1A-6808D9E91888}"/>
              </a:ext>
            </a:extLst>
          </p:cNvPr>
          <p:cNvPicPr>
            <a:picLocks noChangeAspect="1"/>
          </p:cNvPicPr>
          <p:nvPr/>
        </p:nvPicPr>
        <p:blipFill>
          <a:blip r:embed="rId2"/>
          <a:stretch>
            <a:fillRect/>
          </a:stretch>
        </p:blipFill>
        <p:spPr>
          <a:xfrm>
            <a:off x="-1" y="-1"/>
            <a:ext cx="12192001" cy="6176963"/>
          </a:xfrm>
          <a:prstGeom prst="rect">
            <a:avLst/>
          </a:prstGeom>
        </p:spPr>
      </p:pic>
    </p:spTree>
    <p:extLst>
      <p:ext uri="{BB962C8B-B14F-4D97-AF65-F5344CB8AC3E}">
        <p14:creationId xmlns:p14="http://schemas.microsoft.com/office/powerpoint/2010/main" val="1556594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02C4FB-E4EA-4E6F-99D7-2AF3C80EFDA2}"/>
              </a:ext>
            </a:extLst>
          </p:cNvPr>
          <p:cNvSpPr>
            <a:spLocks noGrp="1"/>
          </p:cNvSpPr>
          <p:nvPr>
            <p:ph type="title"/>
          </p:nvPr>
        </p:nvSpPr>
        <p:spPr/>
        <p:txBody>
          <a:bodyPr/>
          <a:lstStyle/>
          <a:p>
            <a:r>
              <a:rPr lang="pt-BR" b="1" dirty="0"/>
              <a:t>A</a:t>
            </a:r>
            <a:r>
              <a:rPr lang="pt-BR" sz="4400" b="1" dirty="0"/>
              <a:t>nálises e a Preparação dos Dados</a:t>
            </a:r>
            <a:r>
              <a:rPr lang="pt-BR" sz="4400" dirty="0"/>
              <a:t>.</a:t>
            </a:r>
            <a:endParaRPr lang="pt-BR" dirty="0"/>
          </a:p>
        </p:txBody>
      </p:sp>
      <p:sp>
        <p:nvSpPr>
          <p:cNvPr id="3" name="Espaço Reservado para Conteúdo 2">
            <a:extLst>
              <a:ext uri="{FF2B5EF4-FFF2-40B4-BE49-F238E27FC236}">
                <a16:creationId xmlns:a16="http://schemas.microsoft.com/office/drawing/2014/main" id="{C9AAF210-676A-4888-9153-D276B83D09AC}"/>
              </a:ext>
            </a:extLst>
          </p:cNvPr>
          <p:cNvSpPr>
            <a:spLocks noGrp="1"/>
          </p:cNvSpPr>
          <p:nvPr>
            <p:ph idx="1"/>
          </p:nvPr>
        </p:nvSpPr>
        <p:spPr/>
        <p:txBody>
          <a:bodyPr>
            <a:normAutofit/>
          </a:bodyPr>
          <a:lstStyle/>
          <a:p>
            <a:pPr>
              <a:buFont typeface="Wingdings" panose="05000000000000000000" pitchFamily="2" charset="2"/>
              <a:buChar char="Ø"/>
            </a:pPr>
            <a:r>
              <a:rPr lang="pt-BR" dirty="0"/>
              <a:t>Análise de completude – não havia dados faltantes e nem dados nulos.</a:t>
            </a:r>
          </a:p>
          <a:p>
            <a:pPr>
              <a:buFont typeface="Wingdings" panose="05000000000000000000" pitchFamily="2" charset="2"/>
              <a:buChar char="Ø"/>
            </a:pPr>
            <a:r>
              <a:rPr lang="pt-BR" dirty="0"/>
              <a:t>Coluna Risco Crítico </a:t>
            </a:r>
            <a:r>
              <a:rPr lang="pt-BR" dirty="0">
                <a:sym typeface="Wingdings" panose="05000000000000000000" pitchFamily="2" charset="2"/>
              </a:rPr>
              <a:t> </a:t>
            </a:r>
            <a:r>
              <a:rPr lang="pt-BR" dirty="0"/>
              <a:t>apresentou um grande número de diferentes tipos de registros. </a:t>
            </a:r>
          </a:p>
          <a:p>
            <a:pPr>
              <a:buFont typeface="Wingdings" panose="05000000000000000000" pitchFamily="2" charset="2"/>
              <a:buChar char="Ø"/>
            </a:pPr>
            <a:r>
              <a:rPr lang="pt-BR" dirty="0"/>
              <a:t>Foi analisado a ocorrência de alguns desses registros com significado semelhante, ou, se podem ser agrupados por uma categorização mais genérica. Se os significados semânticos dos mesmos forem próximos, possibilita um número menor de “tipos” e uma amostragem maior para o agrupamento.</a:t>
            </a:r>
          </a:p>
          <a:p>
            <a:pPr>
              <a:buFont typeface="Wingdings" panose="05000000000000000000" pitchFamily="2" charset="2"/>
              <a:buChar char="Ø"/>
            </a:pPr>
            <a:endParaRPr lang="pt-BR" dirty="0"/>
          </a:p>
          <a:p>
            <a:endParaRPr lang="pt-BR" dirty="0"/>
          </a:p>
        </p:txBody>
      </p:sp>
    </p:spTree>
    <p:extLst>
      <p:ext uri="{BB962C8B-B14F-4D97-AF65-F5344CB8AC3E}">
        <p14:creationId xmlns:p14="http://schemas.microsoft.com/office/powerpoint/2010/main" val="2157127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871717-D9DA-4518-9E59-AA713DFC7399}"/>
              </a:ext>
            </a:extLst>
          </p:cNvPr>
          <p:cNvSpPr>
            <a:spLocks noGrp="1"/>
          </p:cNvSpPr>
          <p:nvPr>
            <p:ph type="title"/>
          </p:nvPr>
        </p:nvSpPr>
        <p:spPr/>
        <p:txBody>
          <a:bodyPr/>
          <a:lstStyle/>
          <a:p>
            <a:r>
              <a:rPr lang="pt-BR" b="1" dirty="0"/>
              <a:t>Coluna Risco Crítico – Antes e Depois</a:t>
            </a:r>
          </a:p>
        </p:txBody>
      </p:sp>
      <p:pic>
        <p:nvPicPr>
          <p:cNvPr id="20" name="Espaço Reservado para Conteúdo 19">
            <a:extLst>
              <a:ext uri="{FF2B5EF4-FFF2-40B4-BE49-F238E27FC236}">
                <a16:creationId xmlns:a16="http://schemas.microsoft.com/office/drawing/2014/main" id="{097DD1B3-BD27-47D6-82A4-1600E34D86A1}"/>
              </a:ext>
            </a:extLst>
          </p:cNvPr>
          <p:cNvPicPr>
            <a:picLocks noGrp="1" noChangeAspect="1"/>
          </p:cNvPicPr>
          <p:nvPr>
            <p:ph sz="half" idx="1"/>
          </p:nvPr>
        </p:nvPicPr>
        <p:blipFill>
          <a:blip r:embed="rId2"/>
          <a:stretch>
            <a:fillRect/>
          </a:stretch>
        </p:blipFill>
        <p:spPr>
          <a:xfrm>
            <a:off x="636104" y="1690687"/>
            <a:ext cx="4197153" cy="5167313"/>
          </a:xfrm>
        </p:spPr>
      </p:pic>
      <p:pic>
        <p:nvPicPr>
          <p:cNvPr id="18" name="Espaço Reservado para Conteúdo 17">
            <a:extLst>
              <a:ext uri="{FF2B5EF4-FFF2-40B4-BE49-F238E27FC236}">
                <a16:creationId xmlns:a16="http://schemas.microsoft.com/office/drawing/2014/main" id="{EFD79EB5-F5B4-40A9-9344-164D011AE617}"/>
              </a:ext>
            </a:extLst>
          </p:cNvPr>
          <p:cNvPicPr>
            <a:picLocks noGrp="1" noChangeAspect="1"/>
          </p:cNvPicPr>
          <p:nvPr>
            <p:ph sz="half" idx="2"/>
          </p:nvPr>
        </p:nvPicPr>
        <p:blipFill>
          <a:blip r:embed="rId3"/>
          <a:stretch>
            <a:fillRect/>
          </a:stretch>
        </p:blipFill>
        <p:spPr>
          <a:xfrm>
            <a:off x="5751442" y="1690687"/>
            <a:ext cx="5181599" cy="3808752"/>
          </a:xfrm>
        </p:spPr>
      </p:pic>
    </p:spTree>
    <p:extLst>
      <p:ext uri="{BB962C8B-B14F-4D97-AF65-F5344CB8AC3E}">
        <p14:creationId xmlns:p14="http://schemas.microsoft.com/office/powerpoint/2010/main" val="1164477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17BB65-4934-443E-8112-14835603955E}"/>
              </a:ext>
            </a:extLst>
          </p:cNvPr>
          <p:cNvSpPr>
            <a:spLocks noGrp="1"/>
          </p:cNvSpPr>
          <p:nvPr>
            <p:ph type="title"/>
          </p:nvPr>
        </p:nvSpPr>
        <p:spPr/>
        <p:txBody>
          <a:bodyPr/>
          <a:lstStyle/>
          <a:p>
            <a:r>
              <a:rPr lang="pt-BR" b="1" dirty="0"/>
              <a:t>A</a:t>
            </a:r>
            <a:r>
              <a:rPr lang="pt-BR" sz="4400" b="1" dirty="0"/>
              <a:t>nálises e a Preparação dos Dados</a:t>
            </a:r>
            <a:r>
              <a:rPr lang="pt-BR" sz="4400" dirty="0"/>
              <a:t>.</a:t>
            </a:r>
            <a:endParaRPr lang="pt-BR" dirty="0"/>
          </a:p>
        </p:txBody>
      </p:sp>
      <p:sp>
        <p:nvSpPr>
          <p:cNvPr id="3" name="Espaço Reservado para Conteúdo 2">
            <a:extLst>
              <a:ext uri="{FF2B5EF4-FFF2-40B4-BE49-F238E27FC236}">
                <a16:creationId xmlns:a16="http://schemas.microsoft.com/office/drawing/2014/main" id="{2B052D2B-EBA7-4825-BF98-3E6187DEE5B9}"/>
              </a:ext>
            </a:extLst>
          </p:cNvPr>
          <p:cNvSpPr>
            <a:spLocks noGrp="1"/>
          </p:cNvSpPr>
          <p:nvPr>
            <p:ph sz="half" idx="1"/>
          </p:nvPr>
        </p:nvSpPr>
        <p:spPr/>
        <p:txBody>
          <a:bodyPr>
            <a:normAutofit/>
          </a:bodyPr>
          <a:lstStyle/>
          <a:p>
            <a:pPr marL="0" indent="0">
              <a:buNone/>
            </a:pPr>
            <a:r>
              <a:rPr lang="pt-BR" b="1" dirty="0"/>
              <a:t>Colunas </a:t>
            </a:r>
            <a:r>
              <a:rPr lang="pt-BR" b="1" dirty="0" err="1"/>
              <a:t>Potential</a:t>
            </a:r>
            <a:r>
              <a:rPr lang="pt-BR" b="1" dirty="0"/>
              <a:t> </a:t>
            </a:r>
            <a:r>
              <a:rPr lang="pt-BR" b="1" dirty="0" err="1"/>
              <a:t>Accident</a:t>
            </a:r>
            <a:r>
              <a:rPr lang="pt-BR" b="1" dirty="0"/>
              <a:t> </a:t>
            </a:r>
            <a:r>
              <a:rPr lang="pt-BR" b="1" dirty="0" err="1"/>
              <a:t>Level</a:t>
            </a:r>
            <a:r>
              <a:rPr lang="pt-BR" b="1" dirty="0"/>
              <a:t> e </a:t>
            </a:r>
            <a:r>
              <a:rPr lang="pt-BR" b="1" dirty="0" err="1"/>
              <a:t>Accident</a:t>
            </a:r>
            <a:r>
              <a:rPr lang="pt-BR" b="1" dirty="0"/>
              <a:t> </a:t>
            </a:r>
            <a:r>
              <a:rPr lang="pt-BR" b="1" dirty="0" err="1"/>
              <a:t>Level</a:t>
            </a:r>
            <a:r>
              <a:rPr lang="pt-BR" b="1" dirty="0"/>
              <a:t> </a:t>
            </a:r>
            <a:r>
              <a:rPr lang="pt-BR" dirty="0">
                <a:sym typeface="Wingdings" panose="05000000000000000000" pitchFamily="2" charset="2"/>
              </a:rPr>
              <a:t></a:t>
            </a:r>
            <a:r>
              <a:rPr lang="pt-BR" dirty="0"/>
              <a:t> os algarismos romanos foram trocados para Arábicos por uma questão de melhor visualização.</a:t>
            </a:r>
          </a:p>
          <a:p>
            <a:pPr marL="0" indent="0">
              <a:buNone/>
            </a:pPr>
            <a:r>
              <a:rPr lang="pt-BR" dirty="0">
                <a:sym typeface="Wingdings" panose="05000000000000000000" pitchFamily="2" charset="2"/>
              </a:rPr>
              <a:t> </a:t>
            </a:r>
            <a:r>
              <a:rPr lang="pt-BR" dirty="0"/>
              <a:t>Foi feita uma categorização das colunas de dados.</a:t>
            </a:r>
          </a:p>
          <a:p>
            <a:pPr marL="0" indent="0">
              <a:buNone/>
            </a:pPr>
            <a:endParaRPr lang="pt-BR" dirty="0"/>
          </a:p>
        </p:txBody>
      </p:sp>
      <p:sp>
        <p:nvSpPr>
          <p:cNvPr id="4" name="Espaço Reservado para Conteúdo 3">
            <a:extLst>
              <a:ext uri="{FF2B5EF4-FFF2-40B4-BE49-F238E27FC236}">
                <a16:creationId xmlns:a16="http://schemas.microsoft.com/office/drawing/2014/main" id="{61237AF9-5DCF-440D-9366-ED0655A3DD82}"/>
              </a:ext>
            </a:extLst>
          </p:cNvPr>
          <p:cNvSpPr>
            <a:spLocks noGrp="1"/>
          </p:cNvSpPr>
          <p:nvPr>
            <p:ph sz="half" idx="2"/>
          </p:nvPr>
        </p:nvSpPr>
        <p:spPr/>
        <p:txBody>
          <a:bodyPr>
            <a:normAutofit/>
          </a:bodyPr>
          <a:lstStyle/>
          <a:p>
            <a:pPr marL="0" indent="0">
              <a:buNone/>
            </a:pPr>
            <a:r>
              <a:rPr lang="pt-BR" dirty="0"/>
              <a:t>Segmentação da </a:t>
            </a:r>
            <a:r>
              <a:rPr lang="pt-BR" b="1" dirty="0"/>
              <a:t>coluna </a:t>
            </a:r>
            <a:r>
              <a:rPr lang="pt-BR" b="1" i="1" dirty="0"/>
              <a:t>Data</a:t>
            </a:r>
            <a:r>
              <a:rPr lang="pt-BR" b="1" dirty="0">
                <a:sym typeface="Wingdings" panose="05000000000000000000" pitchFamily="2" charset="2"/>
              </a:rPr>
              <a:t> </a:t>
            </a:r>
            <a:r>
              <a:rPr lang="pt-BR" b="1" dirty="0"/>
              <a:t> </a:t>
            </a:r>
            <a:r>
              <a:rPr lang="pt-BR" dirty="0"/>
              <a:t>para verificar a relevância de cada parte individual dessa divisão, ou, dia, dia da semana, mês e ano.</a:t>
            </a:r>
          </a:p>
          <a:p>
            <a:pPr marL="0" indent="0">
              <a:buNone/>
            </a:pPr>
            <a:r>
              <a:rPr lang="pt-BR" b="1" dirty="0"/>
              <a:t>Coluna </a:t>
            </a:r>
            <a:r>
              <a:rPr lang="pt-BR" b="1" i="1" dirty="0" err="1"/>
              <a:t>Week_day</a:t>
            </a:r>
            <a:r>
              <a:rPr lang="pt-BR" b="1" dirty="0"/>
              <a:t> </a:t>
            </a:r>
            <a:r>
              <a:rPr lang="pt-BR" dirty="0"/>
              <a:t>representa os dias da semana de segunda-feira a domingo com valores entre “0” a “6”, relativos aos dias.</a:t>
            </a:r>
          </a:p>
        </p:txBody>
      </p:sp>
    </p:spTree>
    <p:extLst>
      <p:ext uri="{BB962C8B-B14F-4D97-AF65-F5344CB8AC3E}">
        <p14:creationId xmlns:p14="http://schemas.microsoft.com/office/powerpoint/2010/main" val="3817086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42C6A2-666D-45F1-BEFA-BFBAE56534A8}"/>
              </a:ext>
            </a:extLst>
          </p:cNvPr>
          <p:cNvSpPr>
            <a:spLocks noGrp="1"/>
          </p:cNvSpPr>
          <p:nvPr>
            <p:ph type="title"/>
          </p:nvPr>
        </p:nvSpPr>
        <p:spPr/>
        <p:txBody>
          <a:bodyPr>
            <a:normAutofit/>
          </a:bodyPr>
          <a:lstStyle/>
          <a:p>
            <a:r>
              <a:rPr lang="pt-BR" b="1" dirty="0"/>
              <a:t>Testes e Treinamento</a:t>
            </a:r>
            <a:br>
              <a:rPr lang="pt-BR" b="1" dirty="0"/>
            </a:br>
            <a:endParaRPr lang="pt-BR" b="1" dirty="0"/>
          </a:p>
        </p:txBody>
      </p:sp>
      <p:sp>
        <p:nvSpPr>
          <p:cNvPr id="3" name="Espaço Reservado para Conteúdo 2">
            <a:extLst>
              <a:ext uri="{FF2B5EF4-FFF2-40B4-BE49-F238E27FC236}">
                <a16:creationId xmlns:a16="http://schemas.microsoft.com/office/drawing/2014/main" id="{C1607AFC-B80A-42F3-A8A8-DD4F4A4709AA}"/>
              </a:ext>
            </a:extLst>
          </p:cNvPr>
          <p:cNvSpPr>
            <a:spLocks noGrp="1"/>
          </p:cNvSpPr>
          <p:nvPr>
            <p:ph idx="1"/>
          </p:nvPr>
        </p:nvSpPr>
        <p:spPr/>
        <p:txBody>
          <a:bodyPr>
            <a:normAutofit fontScale="85000" lnSpcReduction="10000"/>
          </a:bodyPr>
          <a:lstStyle/>
          <a:p>
            <a:pPr marL="0" indent="0">
              <a:buNone/>
            </a:pPr>
            <a:r>
              <a:rPr lang="pt-BR" sz="3500" i="1" dirty="0"/>
              <a:t>Segmentação do </a:t>
            </a:r>
            <a:r>
              <a:rPr lang="pt-BR" sz="3500" i="1" dirty="0" err="1"/>
              <a:t>Dataset</a:t>
            </a:r>
            <a:r>
              <a:rPr lang="pt-BR" sz="3500" i="1" dirty="0"/>
              <a:t>:</a:t>
            </a:r>
          </a:p>
          <a:p>
            <a:pPr marL="0" indent="0">
              <a:buNone/>
            </a:pPr>
            <a:r>
              <a:rPr lang="pt-BR" sz="3200" i="1" dirty="0">
                <a:sym typeface="Wingdings" panose="05000000000000000000" pitchFamily="2" charset="2"/>
              </a:rPr>
              <a:t> </a:t>
            </a:r>
            <a:r>
              <a:rPr lang="pt-BR" sz="3200" i="1" dirty="0"/>
              <a:t>20% para o conjunto de teste</a:t>
            </a:r>
          </a:p>
          <a:p>
            <a:pPr marL="0" indent="0">
              <a:buNone/>
            </a:pPr>
            <a:r>
              <a:rPr lang="pt-BR" sz="3200" dirty="0">
                <a:sym typeface="Wingdings" panose="05000000000000000000" pitchFamily="2" charset="2"/>
              </a:rPr>
              <a:t> </a:t>
            </a:r>
            <a:r>
              <a:rPr lang="pt-BR" sz="3200" dirty="0"/>
              <a:t>80% para o de treinamento</a:t>
            </a:r>
            <a:endParaRPr lang="pt-BR" sz="3200" i="1" dirty="0"/>
          </a:p>
          <a:p>
            <a:pPr marL="0" indent="0">
              <a:buNone/>
            </a:pPr>
            <a:endParaRPr lang="pt-BR" sz="3200" i="1" dirty="0"/>
          </a:p>
          <a:p>
            <a:pPr>
              <a:buFont typeface="Wingdings" panose="05000000000000000000" pitchFamily="2" charset="2"/>
              <a:buChar char="Ø"/>
            </a:pPr>
            <a:r>
              <a:rPr lang="pt-BR" sz="3200" dirty="0"/>
              <a:t>Necessidade de parametrizar a estrutura, caso contrário, não seria utilizável para a aplicação dos algoritmos. </a:t>
            </a:r>
          </a:p>
          <a:p>
            <a:pPr>
              <a:buFont typeface="Wingdings" panose="05000000000000000000" pitchFamily="2" charset="2"/>
              <a:buChar char="Ø"/>
            </a:pPr>
            <a:r>
              <a:rPr lang="pt-BR" sz="3200" dirty="0"/>
              <a:t>As colunas </a:t>
            </a:r>
            <a:r>
              <a:rPr lang="pt-BR" sz="3200" b="1" i="1" dirty="0" err="1"/>
              <a:t>Accident_Level</a:t>
            </a:r>
            <a:r>
              <a:rPr lang="pt-BR" sz="3200" b="1" i="1" dirty="0"/>
              <a:t> </a:t>
            </a:r>
            <a:r>
              <a:rPr lang="pt-BR" sz="3200" dirty="0"/>
              <a:t>e </a:t>
            </a:r>
            <a:r>
              <a:rPr lang="pt-BR" sz="3200" b="1" i="1" dirty="0" err="1"/>
              <a:t>Potential_AccidentLevel</a:t>
            </a:r>
            <a:r>
              <a:rPr lang="pt-BR" sz="3200" b="1" i="1" dirty="0"/>
              <a:t> </a:t>
            </a:r>
            <a:r>
              <a:rPr lang="pt-BR" sz="3200" dirty="0"/>
              <a:t>convertidos para números decimais. </a:t>
            </a:r>
          </a:p>
          <a:p>
            <a:pPr>
              <a:buFont typeface="Wingdings" panose="05000000000000000000" pitchFamily="2" charset="2"/>
              <a:buChar char="Ø"/>
            </a:pPr>
            <a:r>
              <a:rPr lang="pt-BR" sz="3200" dirty="0"/>
              <a:t>As demais colunas foram convertidas para o formato </a:t>
            </a:r>
            <a:r>
              <a:rPr lang="pt-BR" sz="3200" i="1" dirty="0" err="1"/>
              <a:t>String</a:t>
            </a:r>
            <a:r>
              <a:rPr lang="pt-BR" sz="3200" dirty="0"/>
              <a:t> para que houvesse a possibilidade de encontrar as correlações entre elas. </a:t>
            </a:r>
          </a:p>
        </p:txBody>
      </p:sp>
    </p:spTree>
    <p:extLst>
      <p:ext uri="{BB962C8B-B14F-4D97-AF65-F5344CB8AC3E}">
        <p14:creationId xmlns:p14="http://schemas.microsoft.com/office/powerpoint/2010/main" val="1140471377"/>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1679</TotalTime>
  <Words>1246</Words>
  <Application>Microsoft Office PowerPoint</Application>
  <PresentationFormat>Widescreen</PresentationFormat>
  <Paragraphs>96</Paragraphs>
  <Slides>22</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22</vt:i4>
      </vt:variant>
    </vt:vector>
  </HeadingPairs>
  <TitlesOfParts>
    <vt:vector size="28" baseType="lpstr">
      <vt:lpstr>Arial</vt:lpstr>
      <vt:lpstr>Calibri</vt:lpstr>
      <vt:lpstr>Calibri Light</vt:lpstr>
      <vt:lpstr>TimesNewRomanPSMT</vt:lpstr>
      <vt:lpstr>Wingdings</vt:lpstr>
      <vt:lpstr>Tema do Office</vt:lpstr>
      <vt:lpstr>Uma Análise de desempenho de Classificadores de Dados de Acidentes em indústrias</vt:lpstr>
      <vt:lpstr>Roteiro</vt:lpstr>
      <vt:lpstr>Introdução</vt:lpstr>
      <vt:lpstr>Descrição dos Classificadores e Dataset</vt:lpstr>
      <vt:lpstr>Apresentação do PowerPoint</vt:lpstr>
      <vt:lpstr>Análises e a Preparação dos Dados.</vt:lpstr>
      <vt:lpstr>Coluna Risco Crítico – Antes e Depois</vt:lpstr>
      <vt:lpstr>Análises e a Preparação dos Dados.</vt:lpstr>
      <vt:lpstr>Testes e Treinamento </vt:lpstr>
      <vt:lpstr>Classificadores implementados</vt:lpstr>
      <vt:lpstr>Funções implementadas </vt:lpstr>
      <vt:lpstr>Resultados</vt:lpstr>
      <vt:lpstr>Análise dos resultados</vt:lpstr>
      <vt:lpstr>Análise dos resultados</vt:lpstr>
      <vt:lpstr>Melhorias possíveis para o classificador</vt:lpstr>
      <vt:lpstr>Padrões relevantes nos dados </vt:lpstr>
      <vt:lpstr>Padrões relevantes nos dados</vt:lpstr>
      <vt:lpstr>Padrões relevantes nos dados</vt:lpstr>
      <vt:lpstr>Considerações Finais</vt:lpstr>
      <vt:lpstr>Referências</vt:lpstr>
      <vt:lpstr>Roteiro</vt:lpstr>
      <vt:lpstr>Dúvidas/Perguntas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Projeto Acidente de Trabalho</dc:title>
  <dc:creator>Odair Oliveira de Sá</dc:creator>
  <cp:lastModifiedBy>Odair Oliveira de Sá</cp:lastModifiedBy>
  <cp:revision>46</cp:revision>
  <dcterms:created xsi:type="dcterms:W3CDTF">2020-11-25T18:54:42Z</dcterms:created>
  <dcterms:modified xsi:type="dcterms:W3CDTF">2020-12-01T19:24:06Z</dcterms:modified>
</cp:coreProperties>
</file>

<file path=docProps/thumbnail.jpeg>
</file>